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71" r:id="rId2"/>
    <p:sldId id="322" r:id="rId3"/>
    <p:sldId id="323" r:id="rId4"/>
    <p:sldId id="261" r:id="rId5"/>
    <p:sldId id="326" r:id="rId6"/>
    <p:sldId id="272" r:id="rId7"/>
    <p:sldId id="274" r:id="rId8"/>
    <p:sldId id="275" r:id="rId9"/>
    <p:sldId id="337" r:id="rId10"/>
    <p:sldId id="327" r:id="rId11"/>
    <p:sldId id="338" r:id="rId12"/>
    <p:sldId id="328" r:id="rId13"/>
    <p:sldId id="339" r:id="rId14"/>
    <p:sldId id="330" r:id="rId15"/>
    <p:sldId id="331" r:id="rId16"/>
    <p:sldId id="334" r:id="rId17"/>
    <p:sldId id="276" r:id="rId18"/>
    <p:sldId id="268" r:id="rId19"/>
    <p:sldId id="277" r:id="rId20"/>
    <p:sldId id="333" r:id="rId21"/>
    <p:sldId id="335" r:id="rId22"/>
    <p:sldId id="329"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008"/>
    <a:srgbClr val="BB7105"/>
    <a:srgbClr val="57C99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0" autoAdjust="0"/>
    <p:restoredTop sz="94660"/>
  </p:normalViewPr>
  <p:slideViewPr>
    <p:cSldViewPr snapToGrid="0">
      <p:cViewPr varScale="1">
        <p:scale>
          <a:sx n="75" d="100"/>
          <a:sy n="75" d="100"/>
        </p:scale>
        <p:origin x="54" y="8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261779-04DC-4AE8-9FBA-CE771CD41F2C}" type="datetimeFigureOut">
              <a:rPr lang="en-US" smtClean="0"/>
              <a:t>3/10/2022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1CC2F-C9BD-4479-AC7C-D8043D2B4B1F}" type="slidenum">
              <a:rPr lang="en-US" smtClean="0"/>
              <a:t>‹#›</a:t>
            </a:fld>
            <a:endParaRPr lang="en-US"/>
          </a:p>
        </p:txBody>
      </p:sp>
    </p:spTree>
    <p:extLst>
      <p:ext uri="{BB962C8B-B14F-4D97-AF65-F5344CB8AC3E}">
        <p14:creationId xmlns:p14="http://schemas.microsoft.com/office/powerpoint/2010/main" val="22238010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0007980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5197249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88439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14832081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96787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51021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48483C-8719-4884-A41D-822CB3E982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CA8897B-5751-4582-BD30-1DDF1FBBF5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955CCEE-B28E-44A9-A22F-8081CBA981EA}"/>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5" name="Footer Placeholder 4">
            <a:extLst>
              <a:ext uri="{FF2B5EF4-FFF2-40B4-BE49-F238E27FC236}">
                <a16:creationId xmlns:a16="http://schemas.microsoft.com/office/drawing/2014/main" id="{3D7F191E-8734-4966-A71F-D9D6ADE36A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46A4CB-949A-46FC-AAD8-B8532C2E4ACF}"/>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6232200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72678C-2F8E-4F31-A84B-B7B369E69F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16CEB6-38C6-4032-B3A8-E82F78B94B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F8B5C3-FBA9-414E-949A-B45C762375D2}"/>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5" name="Footer Placeholder 4">
            <a:extLst>
              <a:ext uri="{FF2B5EF4-FFF2-40B4-BE49-F238E27FC236}">
                <a16:creationId xmlns:a16="http://schemas.microsoft.com/office/drawing/2014/main" id="{06083C14-85F6-4934-92B7-9E582C4546E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244BD1-2AD9-43D2-95A0-B97A9C0ECF14}"/>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3915067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513E111-2444-4866-B55F-5C99F8BE92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AFA19A0-7450-4D48-92FD-FA7BC6FBE5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8312A-3D74-4F19-9CEA-BBBF6C3F03A8}"/>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5" name="Footer Placeholder 4">
            <a:extLst>
              <a:ext uri="{FF2B5EF4-FFF2-40B4-BE49-F238E27FC236}">
                <a16:creationId xmlns:a16="http://schemas.microsoft.com/office/drawing/2014/main" id="{58E02A8C-83E3-44AD-977B-913F7C65D7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8100C-A2BC-45B5-BC06-4DD576FB4460}"/>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2776138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ED8690-A059-4759-89E6-396E5C8218F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BC7F887-A97C-4C17-93DB-0C3173A7637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7CCC6C9-4028-4F5A-A8D1-DEA313D2CBC6}"/>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5" name="Footer Placeholder 4">
            <a:extLst>
              <a:ext uri="{FF2B5EF4-FFF2-40B4-BE49-F238E27FC236}">
                <a16:creationId xmlns:a16="http://schemas.microsoft.com/office/drawing/2014/main" id="{9943E079-2B48-416C-B592-148947D2FB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F605BF-DCED-4795-9FA5-594363E9D7D3}"/>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2019215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932E-3850-4902-83AF-C0824F885D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74F7D5A-2D4B-49BE-8B0D-67FB5675DA0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C15C9A-683B-425E-ADC2-220E69347830}"/>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5" name="Footer Placeholder 4">
            <a:extLst>
              <a:ext uri="{FF2B5EF4-FFF2-40B4-BE49-F238E27FC236}">
                <a16:creationId xmlns:a16="http://schemas.microsoft.com/office/drawing/2014/main" id="{E68F3533-B2E0-44AD-AAB3-E4C49A12D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4027B-0B07-4B47-AB3D-FC14CA1764B4}"/>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572875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865-10DD-4583-B465-D34C99D67D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72AC21-1932-4708-AE36-C14202F6863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42368B5-9858-4EBE-B722-1FB76D8D4EC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EB2E385-4B31-454A-8766-EC25402A08CD}"/>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6" name="Footer Placeholder 5">
            <a:extLst>
              <a:ext uri="{FF2B5EF4-FFF2-40B4-BE49-F238E27FC236}">
                <a16:creationId xmlns:a16="http://schemas.microsoft.com/office/drawing/2014/main" id="{92E2603F-58F2-42DB-880C-6CC5BF13BCC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87FC57C-28B6-41F5-805B-128C95E6141E}"/>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1634938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94007-2F64-4AD0-BC3C-B61F9F0E1D7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C89FBC-6E6B-41D1-A166-FDD5A5ADD1D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BDAE7CB-DACE-4703-8BBD-83292F73698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D5AE20-A39D-4E8B-8A2A-A38AD82AB7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D18832F-4EF0-442F-B653-CD388039BF3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795FD2-1A9F-4930-B334-0B07FBF5A9E0}"/>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8" name="Footer Placeholder 7">
            <a:extLst>
              <a:ext uri="{FF2B5EF4-FFF2-40B4-BE49-F238E27FC236}">
                <a16:creationId xmlns:a16="http://schemas.microsoft.com/office/drawing/2014/main" id="{6FDCDE3E-F628-4651-B189-73A3386AFCE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BA4B044-3679-4163-81A9-57ADE18A29FE}"/>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37021649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FE2E6-4E8A-447E-86EB-7830C4F604B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23339F8-378D-41ED-AA16-F3A86BB88F62}"/>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4" name="Footer Placeholder 3">
            <a:extLst>
              <a:ext uri="{FF2B5EF4-FFF2-40B4-BE49-F238E27FC236}">
                <a16:creationId xmlns:a16="http://schemas.microsoft.com/office/drawing/2014/main" id="{C50971E9-4847-401A-A5B5-D0390111A6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F50BB2-DC7B-42DE-AB41-A9A78D4007BF}"/>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27491424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FE5A58-818C-473C-9F0E-9E9A6DE664C2}"/>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3" name="Footer Placeholder 2">
            <a:extLst>
              <a:ext uri="{FF2B5EF4-FFF2-40B4-BE49-F238E27FC236}">
                <a16:creationId xmlns:a16="http://schemas.microsoft.com/office/drawing/2014/main" id="{C5725DD3-E966-469B-BF08-911EDAB90E0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8D0E93-2A0E-4033-B6A1-E4DEADD5B106}"/>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12985861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58081-6F46-4D52-B307-8A1CC324D7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1D1B725-E3A0-47D2-944C-9BDBDC7F89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FA2527-D1DE-473A-9B26-2A25D21601C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0FE6AC-DEC4-4261-8356-0FC4D04AF3AF}"/>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6" name="Footer Placeholder 5">
            <a:extLst>
              <a:ext uri="{FF2B5EF4-FFF2-40B4-BE49-F238E27FC236}">
                <a16:creationId xmlns:a16="http://schemas.microsoft.com/office/drawing/2014/main" id="{0CF2C24C-9BEE-4BD7-945E-400661F779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E200DA-6C14-47AD-B5A3-B92F335C8C69}"/>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15376016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78FBE-B7D1-4B62-852B-2B34366349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8888EA8-AF84-490E-ABFF-3FFA0CF3ACD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DA53A2C-DE57-4301-B382-F201A55EFF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4D4ABA-B23B-4074-8B66-FF80E78C9810}"/>
              </a:ext>
            </a:extLst>
          </p:cNvPr>
          <p:cNvSpPr>
            <a:spLocks noGrp="1"/>
          </p:cNvSpPr>
          <p:nvPr>
            <p:ph type="dt" sz="half" idx="10"/>
          </p:nvPr>
        </p:nvSpPr>
        <p:spPr/>
        <p:txBody>
          <a:bodyPr/>
          <a:lstStyle/>
          <a:p>
            <a:fld id="{CF02CDCE-4DE5-4B37-903B-BB5232A0D4BB}" type="datetimeFigureOut">
              <a:rPr lang="en-US" smtClean="0"/>
              <a:t>3/10/2022</a:t>
            </a:fld>
            <a:endParaRPr lang="en-US"/>
          </a:p>
        </p:txBody>
      </p:sp>
      <p:sp>
        <p:nvSpPr>
          <p:cNvPr id="6" name="Footer Placeholder 5">
            <a:extLst>
              <a:ext uri="{FF2B5EF4-FFF2-40B4-BE49-F238E27FC236}">
                <a16:creationId xmlns:a16="http://schemas.microsoft.com/office/drawing/2014/main" id="{ABAC8B48-6534-430B-AC1E-666B4CA97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438832-62D4-4B5C-A23B-13DA8F135B2E}"/>
              </a:ext>
            </a:extLst>
          </p:cNvPr>
          <p:cNvSpPr>
            <a:spLocks noGrp="1"/>
          </p:cNvSpPr>
          <p:nvPr>
            <p:ph type="sldNum" sz="quarter" idx="12"/>
          </p:nvPr>
        </p:nvSpPr>
        <p:spPr/>
        <p:txBody>
          <a:bodyPr/>
          <a:lstStyle/>
          <a:p>
            <a:fld id="{7CDA0F77-BCEC-4101-88F8-9BA16BA91C6D}" type="slidenum">
              <a:rPr lang="en-US" smtClean="0"/>
              <a:t>‹#›</a:t>
            </a:fld>
            <a:endParaRPr lang="en-US"/>
          </a:p>
        </p:txBody>
      </p:sp>
    </p:spTree>
    <p:extLst>
      <p:ext uri="{BB962C8B-B14F-4D97-AF65-F5344CB8AC3E}">
        <p14:creationId xmlns:p14="http://schemas.microsoft.com/office/powerpoint/2010/main" val="34747093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ABFEC3-98B8-4B2F-A1D9-B8DB125FFE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AF1C81A-0328-4CF6-9C19-A72E231947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5E9713-E0BC-4E18-A1B5-2E4008A273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F02CDCE-4DE5-4B37-903B-BB5232A0D4BB}" type="datetimeFigureOut">
              <a:rPr lang="en-US" smtClean="0"/>
              <a:t>3/10/2022</a:t>
            </a:fld>
            <a:endParaRPr lang="en-US"/>
          </a:p>
        </p:txBody>
      </p:sp>
      <p:sp>
        <p:nvSpPr>
          <p:cNvPr id="5" name="Footer Placeholder 4">
            <a:extLst>
              <a:ext uri="{FF2B5EF4-FFF2-40B4-BE49-F238E27FC236}">
                <a16:creationId xmlns:a16="http://schemas.microsoft.com/office/drawing/2014/main" id="{183989BE-6B1F-4A22-B956-88557619B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FE2176-EC5D-419E-BEEB-F820B852C79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DA0F77-BCEC-4101-88F8-9BA16BA91C6D}" type="slidenum">
              <a:rPr lang="en-US" smtClean="0"/>
              <a:t>‹#›</a:t>
            </a:fld>
            <a:endParaRPr lang="en-US"/>
          </a:p>
        </p:txBody>
      </p:sp>
    </p:spTree>
    <p:extLst>
      <p:ext uri="{BB962C8B-B14F-4D97-AF65-F5344CB8AC3E}">
        <p14:creationId xmlns:p14="http://schemas.microsoft.com/office/powerpoint/2010/main" val="11661527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tif"/></Relationships>
</file>

<file path=ppt/slides/_rels/slide1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agep-nc.org/index.php/agep-nc-alliance/department-plans-2/" TargetMode="External"/><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13" Type="http://schemas.openxmlformats.org/officeDocument/2006/relationships/image" Target="../media/image14.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2.tif"/><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8.jpg"/><Relationship Id="rId11" Type="http://schemas.openxmlformats.org/officeDocument/2006/relationships/image" Target="../media/image13.gif"/><Relationship Id="rId5" Type="http://schemas.openxmlformats.org/officeDocument/2006/relationships/image" Target="../media/image7.jpg"/><Relationship Id="rId15" Type="http://schemas.openxmlformats.org/officeDocument/2006/relationships/image" Target="../media/image16.jpg"/><Relationship Id="rId10" Type="http://schemas.openxmlformats.org/officeDocument/2006/relationships/image" Target="../media/image12.jpeg"/><Relationship Id="rId4" Type="http://schemas.openxmlformats.org/officeDocument/2006/relationships/image" Target="../media/image6.jpg"/><Relationship Id="rId9" Type="http://schemas.openxmlformats.org/officeDocument/2006/relationships/image" Target="../media/image11.png"/><Relationship Id="rId14" Type="http://schemas.openxmlformats.org/officeDocument/2006/relationships/image" Target="../media/image15.jpeg"/></Relationships>
</file>

<file path=ppt/slides/_rels/slide5.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hyperlink" Target="agep-nc.org"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tif"/></Relationships>
</file>

<file path=ppt/slides/_rels/slide7.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t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t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a:spLocks noGrp="1"/>
          </p:cNvSpPr>
          <p:nvPr>
            <p:ph type="ctrTitle" idx="4294967295"/>
          </p:nvPr>
        </p:nvSpPr>
        <p:spPr>
          <a:xfrm>
            <a:off x="161925" y="3294226"/>
            <a:ext cx="12030075" cy="1291025"/>
          </a:xfrm>
          <a:prstGeom prst="rect">
            <a:avLst/>
          </a:prstGeom>
        </p:spPr>
        <p:txBody>
          <a:bodyPr vert="horz" wrap="square" lIns="91425" tIns="91425" rIns="91425" bIns="91425" numCol="1" anchor="b" anchorCtr="0" compatLnSpc="1">
            <a:prstTxWarp prst="textNoShape">
              <a:avLst/>
            </a:prstTxWarp>
            <a:noAutofit/>
          </a:bodyPr>
          <a:lstStyle/>
          <a:p>
            <a:pPr algn="ctr">
              <a:spcBef>
                <a:spcPts val="0"/>
              </a:spcBef>
            </a:pPr>
            <a:r>
              <a:rPr lang="en-US" sz="3600" dirty="0">
                <a:solidFill>
                  <a:prstClr val="black"/>
                </a:solidFill>
                <a:latin typeface="Arial" panose="020B0604020202020204" pitchFamily="34" charset="0"/>
                <a:cs typeface="Arial" panose="020B0604020202020204" pitchFamily="34" charset="0"/>
              </a:rPr>
              <a:t>Information for Department Heads and DGPs</a:t>
            </a:r>
            <a:br>
              <a:rPr lang="en-US" sz="3600" dirty="0">
                <a:solidFill>
                  <a:prstClr val="black"/>
                </a:solidFill>
                <a:latin typeface="Arial" panose="020B0604020202020204" pitchFamily="34" charset="0"/>
                <a:cs typeface="Arial" panose="020B0604020202020204" pitchFamily="34" charset="0"/>
              </a:rPr>
            </a:br>
            <a:r>
              <a:rPr lang="en-US" sz="3600" dirty="0">
                <a:solidFill>
                  <a:prstClr val="black"/>
                </a:solidFill>
                <a:latin typeface="Arial" panose="020B0604020202020204" pitchFamily="34" charset="0"/>
                <a:cs typeface="Arial" panose="020B0604020202020204" pitchFamily="34" charset="0"/>
              </a:rPr>
              <a:t>September 2021</a:t>
            </a:r>
            <a:endParaRPr lang="en" sz="3600" dirty="0">
              <a:latin typeface="Arial" panose="020B0604020202020204" pitchFamily="34" charset="0"/>
              <a:cs typeface="Arial" panose="020B0604020202020204" pitchFamily="34" charset="0"/>
            </a:endParaRPr>
          </a:p>
        </p:txBody>
      </p:sp>
      <p:pic>
        <p:nvPicPr>
          <p:cNvPr id="7" name="Picture 8" descr="Image result for nsf logo for poster">
            <a:extLst>
              <a:ext uri="{FF2B5EF4-FFF2-40B4-BE49-F238E27FC236}">
                <a16:creationId xmlns:a16="http://schemas.microsoft.com/office/drawing/2014/main" id="{AE4F200C-BE8F-45E7-9A1D-A40004438CF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18817" y="5039412"/>
            <a:ext cx="1616360" cy="162480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AA56194-595F-5047-A80A-376E77B9B2C9}"/>
              </a:ext>
            </a:extLst>
          </p:cNvPr>
          <p:cNvSpPr/>
          <p:nvPr/>
        </p:nvSpPr>
        <p:spPr>
          <a:xfrm>
            <a:off x="656823" y="5446366"/>
            <a:ext cx="9415204" cy="1077218"/>
          </a:xfrm>
          <a:prstGeom prst="rect">
            <a:avLst/>
          </a:prstGeom>
        </p:spPr>
        <p:txBody>
          <a:bodyPr wrap="square">
            <a:spAutoFit/>
          </a:bodyPr>
          <a:lstStyle/>
          <a:p>
            <a:r>
              <a:rPr lang="en-US" sz="1600" dirty="0">
                <a:latin typeface="Arial" panose="020B0604020202020204" pitchFamily="34" charset="0"/>
                <a:cs typeface="Arial" panose="020B0604020202020204" pitchFamily="34" charset="0"/>
              </a:rPr>
              <a:t>This material is based upon work supported by the National Science Foundation under Grant Nos. 1820536 182058 and 1820582.  Any opinions, findings, and conclusions or recommendations expressed in this material are those of the author(s) and do not necessarily reflect the views of the National Science Foundation. </a:t>
            </a:r>
          </a:p>
        </p:txBody>
      </p:sp>
      <p:pic>
        <p:nvPicPr>
          <p:cNvPr id="8" name="Picture 7">
            <a:extLst>
              <a:ext uri="{FF2B5EF4-FFF2-40B4-BE49-F238E27FC236}">
                <a16:creationId xmlns:a16="http://schemas.microsoft.com/office/drawing/2014/main" id="{19293258-334B-4024-90BE-4811D56E7A39}"/>
              </a:ext>
            </a:extLst>
          </p:cNvPr>
          <p:cNvPicPr>
            <a:picLocks noChangeAspect="1"/>
          </p:cNvPicPr>
          <p:nvPr/>
        </p:nvPicPr>
        <p:blipFill rotWithShape="1">
          <a:blip r:embed="rId4">
            <a:extLst>
              <a:ext uri="{28A0092B-C50C-407E-A947-70E740481C1C}">
                <a14:useLocalDpi xmlns:a14="http://schemas.microsoft.com/office/drawing/2010/main" val="0"/>
              </a:ext>
            </a:extLst>
          </a:blip>
          <a:srcRect t="26861" r="2630" b="30173"/>
          <a:stretch/>
        </p:blipFill>
        <p:spPr>
          <a:xfrm>
            <a:off x="280932" y="334416"/>
            <a:ext cx="5385772" cy="2376611"/>
          </a:xfrm>
          <a:prstGeom prst="rect">
            <a:avLst/>
          </a:prstGeom>
        </p:spPr>
      </p:pic>
      <p:sp>
        <p:nvSpPr>
          <p:cNvPr id="9" name="TextBox 8">
            <a:extLst>
              <a:ext uri="{FF2B5EF4-FFF2-40B4-BE49-F238E27FC236}">
                <a16:creationId xmlns:a16="http://schemas.microsoft.com/office/drawing/2014/main" id="{AA36D590-F128-4C12-8CF0-BF138CD03E22}"/>
              </a:ext>
            </a:extLst>
          </p:cNvPr>
          <p:cNvSpPr txBox="1"/>
          <p:nvPr/>
        </p:nvSpPr>
        <p:spPr>
          <a:xfrm>
            <a:off x="5666704" y="772732"/>
            <a:ext cx="6178292" cy="954107"/>
          </a:xfrm>
          <a:prstGeom prst="rect">
            <a:avLst/>
          </a:prstGeom>
          <a:noFill/>
        </p:spPr>
        <p:txBody>
          <a:bodyPr wrap="square" rtlCol="0">
            <a:spAutoFit/>
          </a:bodyPr>
          <a:lstStyle/>
          <a:p>
            <a:pPr algn="ctr"/>
            <a:r>
              <a:rPr lang="en-US" sz="2800" dirty="0">
                <a:latin typeface="Arial" panose="020B0604020202020204" pitchFamily="34" charset="0"/>
                <a:cs typeface="Arial" panose="020B0604020202020204" pitchFamily="34" charset="0"/>
              </a:rPr>
              <a:t>A Change Model for </a:t>
            </a:r>
          </a:p>
          <a:p>
            <a:pPr algn="ctr"/>
            <a:r>
              <a:rPr lang="en-US" sz="2800" dirty="0">
                <a:latin typeface="Arial" panose="020B0604020202020204" pitchFamily="34" charset="0"/>
                <a:cs typeface="Arial" panose="020B0604020202020204" pitchFamily="34" charset="0"/>
              </a:rPr>
              <a:t>Doctoral to Faculty Diversity in STEM</a:t>
            </a:r>
          </a:p>
        </p:txBody>
      </p:sp>
    </p:spTree>
    <p:extLst>
      <p:ext uri="{BB962C8B-B14F-4D97-AF65-F5344CB8AC3E}">
        <p14:creationId xmlns:p14="http://schemas.microsoft.com/office/powerpoint/2010/main" val="30193019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74" y="0"/>
            <a:ext cx="10515600" cy="1225689"/>
          </a:xfrm>
        </p:spPr>
        <p:txBody>
          <a:bodyPr>
            <a:noAutofit/>
          </a:bodyPr>
          <a:lstStyle/>
          <a:p>
            <a:pPr algn="ctr"/>
            <a:r>
              <a:rPr lang="en-US" sz="3600" dirty="0">
                <a:latin typeface="Arial" panose="020B0604020202020204" pitchFamily="34" charset="0"/>
                <a:cs typeface="Arial" panose="020B0604020202020204" pitchFamily="34" charset="0"/>
              </a:rPr>
              <a:t>Roles of AGEP-NC Fellows</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400916" y="104361"/>
            <a:ext cx="2590217" cy="1143000"/>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0" y="2113963"/>
            <a:ext cx="11991133" cy="209288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Participate in monthly meetings during the academic year. Readings and discussions about culturally responsive mentoring, experiences of URM doctoral students, institutional change</a:t>
            </a:r>
          </a:p>
          <a:p>
            <a:pPr>
              <a:spcAft>
                <a:spcPts val="600"/>
              </a:spcAft>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Participate in project surveys and interviews about mentoring and department culture</a:t>
            </a:r>
          </a:p>
        </p:txBody>
      </p:sp>
    </p:spTree>
    <p:extLst>
      <p:ext uri="{BB962C8B-B14F-4D97-AF65-F5344CB8AC3E}">
        <p14:creationId xmlns:p14="http://schemas.microsoft.com/office/powerpoint/2010/main" val="2922616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74" y="0"/>
            <a:ext cx="10515600" cy="1225689"/>
          </a:xfrm>
        </p:spPr>
        <p:txBody>
          <a:bodyPr>
            <a:noAutofit/>
          </a:bodyPr>
          <a:lstStyle/>
          <a:p>
            <a:pPr algn="ctr"/>
            <a:r>
              <a:rPr lang="en-US" sz="3600" dirty="0">
                <a:latin typeface="Arial" panose="020B0604020202020204" pitchFamily="34" charset="0"/>
                <a:cs typeface="Arial" panose="020B0604020202020204" pitchFamily="34" charset="0"/>
              </a:rPr>
              <a:t>Roles of AGEP-NC Fellows</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400916" y="104361"/>
            <a:ext cx="2590217" cy="1143000"/>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0" y="1225689"/>
            <a:ext cx="11991133" cy="5432256"/>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Lead the following efforts, with help from AGEP-NC leadership team and the department head and DGP</a:t>
            </a:r>
          </a:p>
          <a:p>
            <a:pPr marL="742950" lvl="1" indent="-285750">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Compile information </a:t>
            </a:r>
            <a:r>
              <a:rPr lang="en-US" sz="2400" dirty="0">
                <a:latin typeface="Arial" panose="020B0604020202020204" pitchFamily="34" charset="0"/>
                <a:cs typeface="Arial" panose="020B0604020202020204" pitchFamily="34" charset="0"/>
              </a:rPr>
              <a:t>about the pathways and progress of URM students through the doctoral program to try to identify barriers and elements that promote the success of URM students.</a:t>
            </a:r>
          </a:p>
          <a:p>
            <a:pPr lvl="1">
              <a:spcAft>
                <a:spcPts val="600"/>
              </a:spcAft>
            </a:pPr>
            <a:endParaRPr lang="en-US" sz="24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Share data and survey results </a:t>
            </a:r>
            <a:r>
              <a:rPr lang="en-US" sz="2400" dirty="0">
                <a:latin typeface="Arial" panose="020B0604020202020204" pitchFamily="34" charset="0"/>
                <a:cs typeface="Arial" panose="020B0604020202020204" pitchFamily="34" charset="0"/>
              </a:rPr>
              <a:t>with the faculty and graduate students</a:t>
            </a:r>
          </a:p>
          <a:p>
            <a:pPr lvl="1">
              <a:spcAft>
                <a:spcPts val="600"/>
              </a:spcAft>
            </a:pPr>
            <a:endParaRPr lang="en-US" sz="24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Design and implement a small initiative </a:t>
            </a:r>
            <a:r>
              <a:rPr lang="en-US" sz="2400" dirty="0">
                <a:latin typeface="Arial" panose="020B0604020202020204" pitchFamily="34" charset="0"/>
                <a:cs typeface="Arial" panose="020B0604020202020204" pitchFamily="34" charset="0"/>
              </a:rPr>
              <a:t>to acquaint faculty with some aspect of inclusive doctoral programs. (Grant provides up to $2000 per year per Fellow)</a:t>
            </a:r>
          </a:p>
          <a:p>
            <a:pPr lvl="1">
              <a:spcAft>
                <a:spcPts val="600"/>
              </a:spcAft>
            </a:pPr>
            <a:endParaRPr lang="en-US" sz="24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2400" b="1" dirty="0">
                <a:latin typeface="Arial" panose="020B0604020202020204" pitchFamily="34" charset="0"/>
                <a:cs typeface="Arial" panose="020B0604020202020204" pitchFamily="34" charset="0"/>
              </a:rPr>
              <a:t>Coordinate the faculty in developing a departmental plan </a:t>
            </a:r>
            <a:r>
              <a:rPr lang="en-US" sz="2400" dirty="0">
                <a:latin typeface="Arial" panose="020B0604020202020204" pitchFamily="34" charset="0"/>
                <a:cs typeface="Arial" panose="020B0604020202020204" pitchFamily="34" charset="0"/>
              </a:rPr>
              <a:t>for promoting the success of URM doctoral students.</a:t>
            </a:r>
          </a:p>
        </p:txBody>
      </p:sp>
    </p:spTree>
    <p:extLst>
      <p:ext uri="{BB962C8B-B14F-4D97-AF65-F5344CB8AC3E}">
        <p14:creationId xmlns:p14="http://schemas.microsoft.com/office/powerpoint/2010/main" val="1660135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27474" cy="1225689"/>
          </a:xfrm>
        </p:spPr>
        <p:txBody>
          <a:bodyPr>
            <a:noAutofit/>
          </a:bodyPr>
          <a:lstStyle/>
          <a:p>
            <a:pPr algn="ctr"/>
            <a:r>
              <a:rPr lang="en-US" sz="3600" dirty="0">
                <a:latin typeface="Arial" panose="020B0604020202020204" pitchFamily="34" charset="0"/>
                <a:cs typeface="Arial" panose="020B0604020202020204" pitchFamily="34" charset="0"/>
              </a:rPr>
              <a:t>Roles of Deans, Department Heads and DGPs</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736733" y="252549"/>
            <a:ext cx="2254400" cy="994812"/>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0" y="1225689"/>
            <a:ext cx="11991133" cy="52168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Provide data about demographics, degree completion and career progression of URM doctoral students. </a:t>
            </a:r>
          </a:p>
          <a:p>
            <a:pPr>
              <a:spcAft>
                <a:spcPts val="600"/>
              </a:spcAft>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Participate and promote surveys about department climate and mentoring.</a:t>
            </a:r>
          </a:p>
          <a:p>
            <a:pPr>
              <a:spcAft>
                <a:spcPts val="600"/>
              </a:spcAft>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Promote AGEP-NC project activities and goals within your department/college </a:t>
            </a:r>
          </a:p>
          <a:p>
            <a:pPr>
              <a:spcAft>
                <a:spcPts val="600"/>
              </a:spcAft>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Provide the Fellow release from other service obligations.</a:t>
            </a:r>
          </a:p>
          <a:p>
            <a:pPr>
              <a:spcAft>
                <a:spcPts val="600"/>
              </a:spcAft>
            </a:pPr>
            <a:endParaRPr lang="en-US" sz="2400" dirty="0">
              <a:latin typeface="Arial" panose="020B0604020202020204" pitchFamily="34" charset="0"/>
              <a:cs typeface="Arial" panose="020B0604020202020204" pitchFamily="34" charset="0"/>
            </a:endParaRPr>
          </a:p>
          <a:p>
            <a:pPr marL="285750"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Attend annual Alliance-wide meeting for the two years of the Fellow's term. We will also ask you to come to some additional informational meetings if you can.</a:t>
            </a:r>
          </a:p>
          <a:p>
            <a:pPr marL="285750" indent="-28575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78616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727474" cy="1225689"/>
          </a:xfrm>
        </p:spPr>
        <p:txBody>
          <a:bodyPr>
            <a:noAutofit/>
          </a:bodyPr>
          <a:lstStyle/>
          <a:p>
            <a:pPr algn="ctr"/>
            <a:r>
              <a:rPr lang="en-US" sz="3600" dirty="0">
                <a:latin typeface="Arial" panose="020B0604020202020204" pitchFamily="34" charset="0"/>
                <a:cs typeface="Arial" panose="020B0604020202020204" pitchFamily="34" charset="0"/>
              </a:rPr>
              <a:t>Roles of Deans, Department Heads and DGPs</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736733" y="252549"/>
            <a:ext cx="2254400" cy="994812"/>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0" y="1225689"/>
            <a:ext cx="11991133" cy="4324261"/>
          </a:xfrm>
          <a:prstGeom prst="rect">
            <a:avLst/>
          </a:prstGeom>
          <a:noFill/>
        </p:spPr>
        <p:txBody>
          <a:bodyPr wrap="square" rtlCol="0">
            <a:spAutoFit/>
          </a:bodyPr>
          <a:lstStyle/>
          <a:p>
            <a:pPr>
              <a:spcAft>
                <a:spcPts val="600"/>
              </a:spcAft>
            </a:pPr>
            <a:r>
              <a:rPr lang="en-US" sz="2400" dirty="0">
                <a:latin typeface="Arial" panose="020B0604020202020204" pitchFamily="34" charset="0"/>
                <a:cs typeface="Arial" panose="020B0604020202020204" pitchFamily="34" charset="0"/>
              </a:rPr>
              <a:t>Help the Fellow</a:t>
            </a:r>
          </a:p>
          <a:p>
            <a:pPr>
              <a:spcAft>
                <a:spcPts val="600"/>
              </a:spcAft>
            </a:pPr>
            <a:endParaRPr lang="en-US" sz="24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Share data and survey results with the faculty and graduate students</a:t>
            </a:r>
          </a:p>
          <a:p>
            <a:pPr lvl="1">
              <a:spcAft>
                <a:spcPts val="600"/>
              </a:spcAft>
            </a:pPr>
            <a:endParaRPr lang="en-US" sz="24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Implement an initiative to acquaint faculty with some aspect of inclusive doctoral programs. </a:t>
            </a:r>
          </a:p>
          <a:p>
            <a:pPr lvl="1">
              <a:spcAft>
                <a:spcPts val="600"/>
              </a:spcAft>
            </a:pPr>
            <a:endParaRPr lang="en-US" sz="2400" dirty="0">
              <a:latin typeface="Arial" panose="020B0604020202020204" pitchFamily="34" charset="0"/>
              <a:cs typeface="Arial" panose="020B0604020202020204" pitchFamily="34" charset="0"/>
            </a:endParaRPr>
          </a:p>
          <a:p>
            <a:pPr marL="742950" lvl="1" indent="-28575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Coordinate the faculty in developing a departmental plan for promoting the success of URM doctoral students.</a:t>
            </a:r>
          </a:p>
          <a:p>
            <a:pPr marL="285750" indent="-285750">
              <a:spcAft>
                <a:spcPts val="600"/>
              </a:spcAft>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42706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25689"/>
          </a:xfrm>
        </p:spPr>
        <p:txBody>
          <a:bodyPr>
            <a:noAutofit/>
          </a:bodyPr>
          <a:lstStyle/>
          <a:p>
            <a:pPr algn="ctr"/>
            <a:r>
              <a:rPr lang="en-US" sz="3600" dirty="0">
                <a:latin typeface="Arial" panose="020B0604020202020204" pitchFamily="34" charset="0"/>
                <a:cs typeface="Arial" panose="020B0604020202020204" pitchFamily="34" charset="0"/>
              </a:rPr>
              <a:t>Contributions/Expectations of Participating Departments/Colleges</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197016" y="5515314"/>
            <a:ext cx="2590217" cy="1143000"/>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821635" y="1673401"/>
            <a:ext cx="10548730" cy="3416320"/>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Identify aspects of program that inhibit URM students</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Examine administrative structures to see if you can identify a change that could be made</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Educate and engage department faculty in this effort</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Document all of these activities</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Develop a departmental/college plan for promoting the success of URM doctoral students</a:t>
            </a:r>
          </a:p>
        </p:txBody>
      </p:sp>
      <p:pic>
        <p:nvPicPr>
          <p:cNvPr id="3" name="Picture 2">
            <a:extLst>
              <a:ext uri="{FF2B5EF4-FFF2-40B4-BE49-F238E27FC236}">
                <a16:creationId xmlns:a16="http://schemas.microsoft.com/office/drawing/2014/main" id="{B87526D0-9056-47D9-91D7-61854F87FC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02624" y="4579068"/>
            <a:ext cx="3304032" cy="2202689"/>
          </a:xfrm>
          <a:prstGeom prst="rect">
            <a:avLst/>
          </a:prstGeom>
        </p:spPr>
      </p:pic>
    </p:spTree>
    <p:extLst>
      <p:ext uri="{BB962C8B-B14F-4D97-AF65-F5344CB8AC3E}">
        <p14:creationId xmlns:p14="http://schemas.microsoft.com/office/powerpoint/2010/main" val="33416894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783" cy="1225689"/>
          </a:xfrm>
        </p:spPr>
        <p:txBody>
          <a:bodyPr>
            <a:noAutofit/>
          </a:bodyPr>
          <a:lstStyle/>
          <a:p>
            <a:pPr algn="ctr"/>
            <a:r>
              <a:rPr lang="en-US" sz="3600" dirty="0">
                <a:latin typeface="Arial" panose="020B0604020202020204" pitchFamily="34" charset="0"/>
                <a:cs typeface="Arial" panose="020B0604020202020204" pitchFamily="34" charset="0"/>
              </a:rPr>
              <a:t>Sensemaking Initiatives</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601783" y="41344"/>
            <a:ext cx="2590217" cy="1143000"/>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0" y="1184344"/>
            <a:ext cx="12192000" cy="5093702"/>
          </a:xfrm>
          <a:prstGeom prst="rect">
            <a:avLst/>
          </a:prstGeom>
          <a:noFill/>
        </p:spPr>
        <p:txBody>
          <a:bodyPr wrap="square" rtlCol="0">
            <a:spAutoFit/>
          </a:bodyPr>
          <a:lstStyle/>
          <a:p>
            <a:pPr>
              <a:spcAft>
                <a:spcPts val="600"/>
              </a:spcAft>
            </a:pPr>
            <a:r>
              <a:rPr lang="en-US" sz="2800" dirty="0">
                <a:latin typeface="Arial" panose="020B0604020202020204" pitchFamily="34" charset="0"/>
                <a:cs typeface="Arial" panose="020B0604020202020204" pitchFamily="34" charset="0"/>
              </a:rPr>
              <a:t>Initiatives to Educate and engage faculty colleagues - Examples</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Training for faculty on culturally responsive mentoring</a:t>
            </a:r>
          </a:p>
          <a:p>
            <a:pPr>
              <a:spcAft>
                <a:spcPts val="600"/>
              </a:spcAft>
            </a:pPr>
            <a:endParaRPr lang="en-US" sz="28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Workshop on experiences of URM doctoral students</a:t>
            </a:r>
          </a:p>
          <a:p>
            <a:pPr>
              <a:spcAft>
                <a:spcPts val="600"/>
              </a:spcAft>
            </a:pPr>
            <a:endParaRPr lang="en-US" sz="28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External facilitator to lead discussion on diversity in the discipline</a:t>
            </a:r>
          </a:p>
          <a:p>
            <a:pPr>
              <a:spcAft>
                <a:spcPts val="600"/>
              </a:spcAft>
            </a:pPr>
            <a:endParaRPr lang="en-US" sz="28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Brown bag discussion series on diversity in your discipline</a:t>
            </a:r>
          </a:p>
          <a:p>
            <a:pPr>
              <a:spcAft>
                <a:spcPts val="600"/>
              </a:spcAft>
            </a:pPr>
            <a:endParaRPr lang="en-US" sz="28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Retreat for students and advisors</a:t>
            </a:r>
          </a:p>
        </p:txBody>
      </p:sp>
      <p:pic>
        <p:nvPicPr>
          <p:cNvPr id="3" name="Picture 2">
            <a:extLst>
              <a:ext uri="{FF2B5EF4-FFF2-40B4-BE49-F238E27FC236}">
                <a16:creationId xmlns:a16="http://schemas.microsoft.com/office/drawing/2014/main" id="{6F3FC049-E01D-457B-9067-CE6C00271E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0785" y="5225142"/>
            <a:ext cx="2387270" cy="1591513"/>
          </a:xfrm>
          <a:prstGeom prst="rect">
            <a:avLst/>
          </a:prstGeom>
        </p:spPr>
      </p:pic>
    </p:spTree>
    <p:extLst>
      <p:ext uri="{BB962C8B-B14F-4D97-AF65-F5344CB8AC3E}">
        <p14:creationId xmlns:p14="http://schemas.microsoft.com/office/powerpoint/2010/main" val="24753074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601783" cy="1225689"/>
          </a:xfrm>
        </p:spPr>
        <p:txBody>
          <a:bodyPr>
            <a:noAutofit/>
          </a:bodyPr>
          <a:lstStyle/>
          <a:p>
            <a:pPr algn="ctr"/>
            <a:r>
              <a:rPr lang="en-US" sz="3600" dirty="0">
                <a:latin typeface="Arial" panose="020B0604020202020204" pitchFamily="34" charset="0"/>
                <a:cs typeface="Arial" panose="020B0604020202020204" pitchFamily="34" charset="0"/>
              </a:rPr>
              <a:t>Departmental Doctoral Diversity Plans</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601783" y="41344"/>
            <a:ext cx="2590217" cy="1143000"/>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0" y="1184344"/>
            <a:ext cx="12192000" cy="5486887"/>
          </a:xfrm>
          <a:prstGeom prst="rect">
            <a:avLst/>
          </a:prstGeom>
          <a:noFill/>
        </p:spPr>
        <p:txBody>
          <a:bodyPr wrap="square" rtlCol="0">
            <a:spAutoFit/>
          </a:bodyPr>
          <a:lstStyle/>
          <a:p>
            <a:pPr>
              <a:spcAft>
                <a:spcPts val="600"/>
              </a:spcAft>
            </a:pPr>
            <a:r>
              <a:rPr lang="en-US" sz="2400" dirty="0">
                <a:latin typeface="Arial" panose="020B0604020202020204" pitchFamily="34" charset="0"/>
                <a:cs typeface="Arial" panose="020B0604020202020204" pitchFamily="34" charset="0"/>
              </a:rPr>
              <a:t>Possible elements of plans for promoting success of URM doctoral students</a:t>
            </a:r>
          </a:p>
          <a:p>
            <a:pPr marL="457200"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Handbook, orientation for faculty mentors and students</a:t>
            </a:r>
          </a:p>
          <a:p>
            <a:pPr>
              <a:spcAft>
                <a:spcPts val="600"/>
              </a:spcAft>
            </a:pPr>
            <a:endParaRPr lang="en-US" sz="24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Incorporate diversity/inclusion in FAR, SFR, RPT criteria</a:t>
            </a:r>
          </a:p>
          <a:p>
            <a:pPr>
              <a:spcAft>
                <a:spcPts val="600"/>
              </a:spcAft>
            </a:pPr>
            <a:endParaRPr lang="en-US" sz="24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Flexible qualifying exams</a:t>
            </a:r>
          </a:p>
          <a:p>
            <a:pPr>
              <a:spcAft>
                <a:spcPts val="600"/>
              </a:spcAft>
            </a:pPr>
            <a:endParaRPr lang="en-US" sz="24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Flexible course requirements tailored to student’s background and interests</a:t>
            </a:r>
          </a:p>
          <a:p>
            <a:pPr>
              <a:spcAft>
                <a:spcPts val="600"/>
              </a:spcAft>
            </a:pPr>
            <a:endParaRPr lang="en-US" sz="2400" dirty="0">
              <a:latin typeface="Arial" panose="020B0604020202020204" pitchFamily="34" charset="0"/>
              <a:cs typeface="Arial" panose="020B0604020202020204" pitchFamily="34" charset="0"/>
            </a:endParaRPr>
          </a:p>
          <a:p>
            <a:pPr marL="457200" indent="-457200">
              <a:spcAft>
                <a:spcPts val="600"/>
              </a:spcAft>
              <a:buFont typeface="Arial" panose="020B0604020202020204" pitchFamily="34" charset="0"/>
              <a:buChar char="•"/>
            </a:pPr>
            <a:r>
              <a:rPr lang="en-US" sz="2400" dirty="0">
                <a:latin typeface="Arial" panose="020B0604020202020204" pitchFamily="34" charset="0"/>
                <a:cs typeface="Arial" panose="020B0604020202020204" pitchFamily="34" charset="0"/>
              </a:rPr>
              <a:t>Financial support and time for students to take bridge courses if needed</a:t>
            </a:r>
          </a:p>
          <a:p>
            <a:pPr>
              <a:spcAft>
                <a:spcPts val="600"/>
              </a:spcAft>
            </a:pPr>
            <a:endParaRPr lang="en-US" sz="2400" dirty="0">
              <a:latin typeface="Arial" panose="020B0604020202020204" pitchFamily="34" charset="0"/>
              <a:cs typeface="Arial" panose="020B0604020202020204" pitchFamily="34" charset="0"/>
            </a:endParaRPr>
          </a:p>
          <a:p>
            <a:pPr>
              <a:lnSpc>
                <a:spcPct val="150000"/>
              </a:lnSpc>
              <a:spcAft>
                <a:spcPts val="600"/>
              </a:spcAft>
            </a:pPr>
            <a:r>
              <a:rPr lang="en-US" sz="2400" dirty="0">
                <a:latin typeface="Arial" panose="020B0604020202020204" pitchFamily="34" charset="0"/>
                <a:cs typeface="Arial" panose="020B0604020202020204" pitchFamily="34" charset="0"/>
              </a:rPr>
              <a:t>Example plans: </a:t>
            </a:r>
            <a:r>
              <a:rPr lang="en-US" sz="2400" dirty="0">
                <a:latin typeface="Arial" panose="020B0604020202020204" pitchFamily="34" charset="0"/>
                <a:cs typeface="Arial" panose="020B0604020202020204" pitchFamily="34" charset="0"/>
                <a:hlinkClick r:id="rId3"/>
              </a:rPr>
              <a:t>https://agep-nc.org/index.php/agep-nc-alliance/department-plans-2/</a:t>
            </a:r>
            <a:r>
              <a:rPr lang="en-US" sz="2400"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25284796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F38256AB-8472-43A1-97BB-67BA24A47155}"/>
              </a:ext>
            </a:extLst>
          </p:cNvPr>
          <p:cNvSpPr>
            <a:spLocks noGrp="1"/>
          </p:cNvSpPr>
          <p:nvPr>
            <p:ph type="title"/>
          </p:nvPr>
        </p:nvSpPr>
        <p:spPr>
          <a:xfrm>
            <a:off x="609600" y="731836"/>
            <a:ext cx="10972800" cy="619404"/>
          </a:xfrm>
        </p:spPr>
        <p:txBody>
          <a:bodyPr>
            <a:normAutofit fontScale="90000"/>
          </a:bodyPr>
          <a:lstStyle/>
          <a:p>
            <a:pPr algn="ctr"/>
            <a:r>
              <a:rPr lang="en-US" dirty="0">
                <a:latin typeface="Arial" panose="020B0604020202020204" pitchFamily="34" charset="0"/>
                <a:cs typeface="Arial" panose="020B0604020202020204" pitchFamily="34" charset="0"/>
              </a:rPr>
              <a:t>AGEP-NC Social Science Research</a:t>
            </a:r>
          </a:p>
        </p:txBody>
      </p:sp>
      <p:sp>
        <p:nvSpPr>
          <p:cNvPr id="3" name="Content Placeholder 2">
            <a:extLst>
              <a:ext uri="{FF2B5EF4-FFF2-40B4-BE49-F238E27FC236}">
                <a16:creationId xmlns:a16="http://schemas.microsoft.com/office/drawing/2014/main" id="{5BB8CEC6-9C1C-4F8C-BF3F-78E2A9D906DD}"/>
              </a:ext>
            </a:extLst>
          </p:cNvPr>
          <p:cNvSpPr>
            <a:spLocks noGrp="1"/>
          </p:cNvSpPr>
          <p:nvPr>
            <p:ph idx="1"/>
          </p:nvPr>
        </p:nvSpPr>
        <p:spPr>
          <a:xfrm>
            <a:off x="609600" y="1546412"/>
            <a:ext cx="10972800" cy="4257023"/>
          </a:xfrm>
        </p:spPr>
        <p:txBody>
          <a:bodyPr/>
          <a:lstStyle/>
          <a:p>
            <a:pPr marL="0" indent="0">
              <a:buNone/>
            </a:pPr>
            <a:r>
              <a:rPr lang="en-US" dirty="0">
                <a:solidFill>
                  <a:srgbClr val="C00000"/>
                </a:solidFill>
                <a:latin typeface="Arial" panose="020B0604020202020204" pitchFamily="34" charset="0"/>
                <a:cs typeface="Arial" panose="020B0604020202020204" pitchFamily="34" charset="0"/>
              </a:rPr>
              <a:t>Overarching question</a:t>
            </a:r>
          </a:p>
          <a:p>
            <a:pPr marL="400050" lvl="1" indent="0">
              <a:buNone/>
            </a:pPr>
            <a:r>
              <a:rPr lang="en-US" dirty="0">
                <a:latin typeface="Arial" panose="020B0604020202020204" pitchFamily="34" charset="0"/>
                <a:cs typeface="Arial" panose="020B0604020202020204" pitchFamily="34" charset="0"/>
              </a:rPr>
              <a:t>In what ways can mentor training adequately prepare mentors to engage in culturally responsive dissertation mentoring?</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solidFill>
                  <a:srgbClr val="C00000"/>
                </a:solidFill>
                <a:latin typeface="Arial" panose="020B0604020202020204" pitchFamily="34" charset="0"/>
                <a:cs typeface="Arial" panose="020B0604020202020204" pitchFamily="34" charset="0"/>
              </a:rPr>
              <a:t>Embedded case study design</a:t>
            </a:r>
          </a:p>
          <a:p>
            <a:pPr marL="457200" lvl="1" indent="0">
              <a:buNone/>
            </a:pPr>
            <a:r>
              <a:rPr lang="en-US" dirty="0">
                <a:latin typeface="Arial" panose="020B0604020202020204" pitchFamily="34" charset="0"/>
                <a:cs typeface="Arial" panose="020B0604020202020204" pitchFamily="34" charset="0"/>
              </a:rPr>
              <a:t>Interviews, surveys, focus groups of graduate students, faculty advisors, and AGEP-NC Fellows</a:t>
            </a:r>
          </a:p>
          <a:p>
            <a:pPr marL="457200" lvl="1" indent="0">
              <a:buNone/>
            </a:pPr>
            <a:endParaRPr lang="en-US" sz="4000" dirty="0">
              <a:latin typeface="Arial" panose="020B0604020202020204" pitchFamily="34" charset="0"/>
              <a:cs typeface="Arial" panose="020B0604020202020204" pitchFamily="34" charset="0"/>
            </a:endParaRPr>
          </a:p>
          <a:p>
            <a:pPr marL="0" indent="0">
              <a:buNone/>
            </a:pPr>
            <a:r>
              <a:rPr lang="en-US" dirty="0">
                <a:solidFill>
                  <a:srgbClr val="C00000"/>
                </a:solidFill>
                <a:latin typeface="Arial" panose="020B0604020202020204" pitchFamily="34" charset="0"/>
                <a:cs typeface="Arial" panose="020B0604020202020204" pitchFamily="34" charset="0"/>
              </a:rPr>
              <a:t>Results feed back into materials and training for AGEP-NC Fellows</a:t>
            </a:r>
          </a:p>
          <a:p>
            <a:pPr marL="0" indent="0">
              <a:buNone/>
            </a:pPr>
            <a:endParaRPr lang="en-US" dirty="0"/>
          </a:p>
        </p:txBody>
      </p:sp>
      <p:pic>
        <p:nvPicPr>
          <p:cNvPr id="5" name="Picture 4">
            <a:extLst>
              <a:ext uri="{FF2B5EF4-FFF2-40B4-BE49-F238E27FC236}">
                <a16:creationId xmlns:a16="http://schemas.microsoft.com/office/drawing/2014/main" id="{AED8636E-BEDD-4422-A9E0-7553A8C0F77C}"/>
              </a:ext>
            </a:extLst>
          </p:cNvPr>
          <p:cNvPicPr>
            <a:picLocks noChangeAspect="1"/>
          </p:cNvPicPr>
          <p:nvPr/>
        </p:nvPicPr>
        <p:blipFill rotWithShape="1">
          <a:blip r:embed="rId3">
            <a:extLst>
              <a:ext uri="{28A0092B-C50C-407E-A947-70E740481C1C}">
                <a14:useLocalDpi xmlns:a14="http://schemas.microsoft.com/office/drawing/2010/main" val="0"/>
              </a:ext>
            </a:extLst>
          </a:blip>
          <a:srcRect t="26861" r="2630" b="30173"/>
          <a:stretch/>
        </p:blipFill>
        <p:spPr>
          <a:xfrm>
            <a:off x="9474068" y="5554664"/>
            <a:ext cx="2590217" cy="1143000"/>
          </a:xfrm>
          <a:prstGeom prst="rect">
            <a:avLst/>
          </a:prstGeom>
        </p:spPr>
      </p:pic>
    </p:spTree>
    <p:extLst>
      <p:ext uri="{BB962C8B-B14F-4D97-AF65-F5344CB8AC3E}">
        <p14:creationId xmlns:p14="http://schemas.microsoft.com/office/powerpoint/2010/main" val="784872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57200"/>
            <a:ext cx="12192000" cy="852406"/>
          </a:xfrm>
        </p:spPr>
        <p:txBody>
          <a:bodyPr/>
          <a:lstStyle/>
          <a:p>
            <a:pPr algn="ctr"/>
            <a:r>
              <a:rPr lang="en-US" dirty="0">
                <a:latin typeface="Arial" panose="020B0604020202020204" pitchFamily="34" charset="0"/>
                <a:cs typeface="Arial" panose="020B0604020202020204" pitchFamily="34" charset="0"/>
              </a:rPr>
              <a:t>This project will test </a:t>
            </a:r>
          </a:p>
        </p:txBody>
      </p:sp>
      <p:sp>
        <p:nvSpPr>
          <p:cNvPr id="3" name="Content Placeholder 2"/>
          <p:cNvSpPr>
            <a:spLocks noGrp="1"/>
          </p:cNvSpPr>
          <p:nvPr>
            <p:ph idx="1"/>
          </p:nvPr>
        </p:nvSpPr>
        <p:spPr>
          <a:xfrm>
            <a:off x="0" y="1608177"/>
            <a:ext cx="12192000" cy="5249824"/>
          </a:xfrm>
        </p:spPr>
        <p:txBody>
          <a:bodyPr>
            <a:normAutofit/>
          </a:bodyPr>
          <a:lstStyle/>
          <a:p>
            <a:r>
              <a:rPr lang="en-US" sz="2800" dirty="0">
                <a:latin typeface="Arial" panose="020B0604020202020204" pitchFamily="34" charset="0"/>
                <a:cs typeface="Arial" panose="020B0604020202020204" pitchFamily="34" charset="0"/>
              </a:rPr>
              <a:t>How much change can Faculty Fellows catalyze within their departments/colleges?</a:t>
            </a:r>
          </a:p>
          <a:p>
            <a:r>
              <a:rPr lang="en-US" sz="2800" dirty="0">
                <a:latin typeface="Arial" panose="020B0604020202020204" pitchFamily="34" charset="0"/>
                <a:cs typeface="Arial" panose="020B0604020202020204" pitchFamily="34" charset="0"/>
              </a:rPr>
              <a:t>What modifications are needed to adapt this model to different institutional types?</a:t>
            </a:r>
          </a:p>
          <a:p>
            <a:pPr lvl="1"/>
            <a:r>
              <a:rPr lang="en-US" sz="2800" dirty="0">
                <a:latin typeface="Arial" panose="020B0604020202020204" pitchFamily="34" charset="0"/>
                <a:cs typeface="Arial" panose="020B0604020202020204" pitchFamily="34" charset="0"/>
              </a:rPr>
              <a:t>NC A&amp;T</a:t>
            </a:r>
          </a:p>
          <a:p>
            <a:pPr lvl="1"/>
            <a:r>
              <a:rPr lang="en-US" sz="2800" dirty="0">
                <a:latin typeface="Arial" panose="020B0604020202020204" pitchFamily="34" charset="0"/>
                <a:cs typeface="Arial" panose="020B0604020202020204" pitchFamily="34" charset="0"/>
              </a:rPr>
              <a:t>NC State</a:t>
            </a:r>
          </a:p>
          <a:p>
            <a:pPr lvl="1"/>
            <a:r>
              <a:rPr lang="en-US" sz="2800" dirty="0">
                <a:latin typeface="Arial" panose="020B0604020202020204" pitchFamily="34" charset="0"/>
                <a:cs typeface="Arial" panose="020B0604020202020204" pitchFamily="34" charset="0"/>
              </a:rPr>
              <a:t>UNC-Charlotte</a:t>
            </a:r>
          </a:p>
          <a:p>
            <a:pPr marL="0" indent="0">
              <a:buNone/>
            </a:pPr>
            <a:endParaRPr lang="en-US" dirty="0"/>
          </a:p>
        </p:txBody>
      </p:sp>
      <p:pic>
        <p:nvPicPr>
          <p:cNvPr id="5" name="Picture 4">
            <a:extLst>
              <a:ext uri="{FF2B5EF4-FFF2-40B4-BE49-F238E27FC236}">
                <a16:creationId xmlns:a16="http://schemas.microsoft.com/office/drawing/2014/main" id="{C4720BEE-CC79-4FAC-B04D-A6F90366D2BB}"/>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323818" y="5257800"/>
            <a:ext cx="2590217" cy="1143000"/>
          </a:xfrm>
          <a:prstGeom prst="rect">
            <a:avLst/>
          </a:prstGeom>
        </p:spPr>
      </p:pic>
      <p:pic>
        <p:nvPicPr>
          <p:cNvPr id="9" name="Picture 8">
            <a:extLst>
              <a:ext uri="{FF2B5EF4-FFF2-40B4-BE49-F238E27FC236}">
                <a16:creationId xmlns:a16="http://schemas.microsoft.com/office/drawing/2014/main" id="{E223C7F2-AE90-44C6-AB87-767F1CDB1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9956" y="3784903"/>
            <a:ext cx="3924299" cy="2615897"/>
          </a:xfrm>
          <a:prstGeom prst="rect">
            <a:avLst/>
          </a:prstGeom>
        </p:spPr>
      </p:pic>
    </p:spTree>
    <p:extLst>
      <p:ext uri="{BB962C8B-B14F-4D97-AF65-F5344CB8AC3E}">
        <p14:creationId xmlns:p14="http://schemas.microsoft.com/office/powerpoint/2010/main" val="9549323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F38256AB-8472-43A1-97BB-67BA24A47155}"/>
              </a:ext>
            </a:extLst>
          </p:cNvPr>
          <p:cNvSpPr>
            <a:spLocks noGrp="1"/>
          </p:cNvSpPr>
          <p:nvPr>
            <p:ph type="title"/>
          </p:nvPr>
        </p:nvSpPr>
        <p:spPr>
          <a:xfrm>
            <a:off x="609600" y="731836"/>
            <a:ext cx="10972800" cy="619404"/>
          </a:xfrm>
        </p:spPr>
        <p:txBody>
          <a:bodyPr>
            <a:normAutofit fontScale="90000"/>
          </a:bodyPr>
          <a:lstStyle/>
          <a:p>
            <a:r>
              <a:rPr lang="en-US" dirty="0">
                <a:latin typeface="Arial" panose="020B0604020202020204" pitchFamily="34" charset="0"/>
                <a:cs typeface="Arial" panose="020B0604020202020204" pitchFamily="34" charset="0"/>
              </a:rPr>
              <a:t>AGEP-NC Outcome Measures</a:t>
            </a:r>
          </a:p>
        </p:txBody>
      </p:sp>
      <p:sp>
        <p:nvSpPr>
          <p:cNvPr id="3" name="Content Placeholder 2">
            <a:extLst>
              <a:ext uri="{FF2B5EF4-FFF2-40B4-BE49-F238E27FC236}">
                <a16:creationId xmlns:a16="http://schemas.microsoft.com/office/drawing/2014/main" id="{5BB8CEC6-9C1C-4F8C-BF3F-78E2A9D906DD}"/>
              </a:ext>
            </a:extLst>
          </p:cNvPr>
          <p:cNvSpPr>
            <a:spLocks noGrp="1"/>
          </p:cNvSpPr>
          <p:nvPr>
            <p:ph idx="1"/>
          </p:nvPr>
        </p:nvSpPr>
        <p:spPr>
          <a:xfrm>
            <a:off x="121024" y="1546412"/>
            <a:ext cx="12070976" cy="4257023"/>
          </a:xfrm>
        </p:spPr>
        <p:txBody>
          <a:bodyPr>
            <a:normAutofit fontScale="92500" lnSpcReduction="10000"/>
          </a:bodyPr>
          <a:lstStyle/>
          <a:p>
            <a:pPr marL="742950" indent="-742950">
              <a:buFont typeface="+mj-lt"/>
              <a:buAutoNum type="arabicPeriod"/>
            </a:pPr>
            <a:r>
              <a:rPr lang="en-US" dirty="0">
                <a:latin typeface="Arial" panose="020B0604020202020204" pitchFamily="34" charset="0"/>
                <a:cs typeface="Arial" panose="020B0604020202020204" pitchFamily="34" charset="0"/>
              </a:rPr>
              <a:t>Changes in faculty perspectives regarding diversity in their graduate program</a:t>
            </a:r>
          </a:p>
          <a:p>
            <a:pPr marL="742950" indent="-742950">
              <a:buFont typeface="+mj-lt"/>
              <a:buAutoNum type="arabicPeriod"/>
            </a:pPr>
            <a:r>
              <a:rPr lang="en-US" dirty="0">
                <a:latin typeface="Arial" panose="020B0604020202020204" pitchFamily="34" charset="0"/>
                <a:cs typeface="Arial" panose="020B0604020202020204" pitchFamily="34" charset="0"/>
              </a:rPr>
              <a:t>Use of best practices in mentoring URM graduate students </a:t>
            </a:r>
          </a:p>
          <a:p>
            <a:pPr marL="742950" indent="-742950">
              <a:buFont typeface="+mj-lt"/>
              <a:buAutoNum type="arabicPeriod"/>
            </a:pPr>
            <a:r>
              <a:rPr lang="en-US" dirty="0">
                <a:latin typeface="Arial" panose="020B0604020202020204" pitchFamily="34" charset="0"/>
                <a:cs typeface="Arial" panose="020B0604020202020204" pitchFamily="34" charset="0"/>
              </a:rPr>
              <a:t>Changes in policies and procedures to enhance diversity support </a:t>
            </a:r>
          </a:p>
          <a:p>
            <a:pPr marL="742950" indent="-742950">
              <a:buFont typeface="+mj-lt"/>
              <a:buAutoNum type="arabicPeriod"/>
            </a:pPr>
            <a:r>
              <a:rPr lang="en-US" dirty="0">
                <a:latin typeface="Arial" panose="020B0604020202020204" pitchFamily="34" charset="0"/>
                <a:cs typeface="Arial" panose="020B0604020202020204" pitchFamily="34" charset="0"/>
              </a:rPr>
              <a:t>Climate for graduate students and faculty </a:t>
            </a:r>
          </a:p>
          <a:p>
            <a:pPr marL="742950" indent="-742950">
              <a:buFont typeface="+mj-lt"/>
              <a:buAutoNum type="arabicPeriod"/>
            </a:pPr>
            <a:r>
              <a:rPr lang="en-US" dirty="0">
                <a:latin typeface="Arial" panose="020B0604020202020204" pitchFamily="34" charset="0"/>
                <a:cs typeface="Arial" panose="020B0604020202020204" pitchFamily="34" charset="0"/>
              </a:rPr>
              <a:t>URM doctoral students’ completion and entry into faculty positions and postdocs </a:t>
            </a:r>
          </a:p>
          <a:p>
            <a:pPr marL="742950" indent="-742950">
              <a:buFont typeface="+mj-lt"/>
              <a:buAutoNum type="arabicPeriod"/>
            </a:pPr>
            <a:r>
              <a:rPr lang="en-US" dirty="0">
                <a:latin typeface="Arial" panose="020B0604020202020204" pitchFamily="34" charset="0"/>
                <a:cs typeface="Arial" panose="020B0604020202020204" pitchFamily="34" charset="0"/>
              </a:rPr>
              <a:t>Description of approaches that promoted or hindered model implementation in specific disciplines or institutions</a:t>
            </a:r>
          </a:p>
          <a:p>
            <a:pPr marL="742950" indent="-742950">
              <a:buFont typeface="+mj-lt"/>
              <a:buAutoNum type="arabicPeriod"/>
            </a:pPr>
            <a:r>
              <a:rPr lang="en-US" dirty="0">
                <a:latin typeface="Arial" panose="020B0604020202020204" pitchFamily="34" charset="0"/>
                <a:cs typeface="Arial" panose="020B0604020202020204" pitchFamily="34" charset="0"/>
              </a:rPr>
              <a:t>Adoption of model by other campuses</a:t>
            </a:r>
          </a:p>
          <a:p>
            <a:pPr marL="0" indent="0">
              <a:buNone/>
            </a:pPr>
            <a:endParaRPr lang="en-US" dirty="0"/>
          </a:p>
        </p:txBody>
      </p:sp>
      <p:pic>
        <p:nvPicPr>
          <p:cNvPr id="5" name="Picture 4">
            <a:extLst>
              <a:ext uri="{FF2B5EF4-FFF2-40B4-BE49-F238E27FC236}">
                <a16:creationId xmlns:a16="http://schemas.microsoft.com/office/drawing/2014/main" id="{CE409309-08D4-41CB-B59C-9BC2F1D45F63}"/>
              </a:ext>
            </a:extLst>
          </p:cNvPr>
          <p:cNvPicPr>
            <a:picLocks noChangeAspect="1"/>
          </p:cNvPicPr>
          <p:nvPr/>
        </p:nvPicPr>
        <p:blipFill rotWithShape="1">
          <a:blip r:embed="rId3">
            <a:extLst>
              <a:ext uri="{28A0092B-C50C-407E-A947-70E740481C1C}">
                <a14:useLocalDpi xmlns:a14="http://schemas.microsoft.com/office/drawing/2010/main" val="0"/>
              </a:ext>
            </a:extLst>
          </a:blip>
          <a:srcRect t="26861" r="2630" b="30173"/>
          <a:stretch/>
        </p:blipFill>
        <p:spPr>
          <a:xfrm>
            <a:off x="9364340" y="5427107"/>
            <a:ext cx="2590217" cy="1143000"/>
          </a:xfrm>
          <a:prstGeom prst="rect">
            <a:avLst/>
          </a:prstGeom>
        </p:spPr>
      </p:pic>
    </p:spTree>
    <p:extLst>
      <p:ext uri="{BB962C8B-B14F-4D97-AF65-F5344CB8AC3E}">
        <p14:creationId xmlns:p14="http://schemas.microsoft.com/office/powerpoint/2010/main" val="20691470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A103706-D1BB-BF4A-8DBB-BDF1BFC36B8E}"/>
              </a:ext>
            </a:extLst>
          </p:cNvPr>
          <p:cNvSpPr>
            <a:spLocks noGrp="1"/>
          </p:cNvSpPr>
          <p:nvPr>
            <p:ph idx="1"/>
          </p:nvPr>
        </p:nvSpPr>
        <p:spPr>
          <a:xfrm>
            <a:off x="0" y="1450324"/>
            <a:ext cx="11985938" cy="5407676"/>
          </a:xfrm>
        </p:spPr>
        <p:txBody>
          <a:bodyPr>
            <a:normAutofit/>
          </a:bodyPr>
          <a:lstStyle/>
          <a:p>
            <a:pPr marL="457200" lvl="1" indent="0">
              <a:buNone/>
            </a:pPr>
            <a:r>
              <a:rPr lang="en-US" sz="3000" dirty="0">
                <a:latin typeface="Arial" panose="020B0604020202020204" pitchFamily="34" charset="0"/>
                <a:cs typeface="Arial" panose="020B0604020202020204" pitchFamily="34" charset="0"/>
              </a:rPr>
              <a:t>Welcome and Introductions</a:t>
            </a:r>
          </a:p>
          <a:p>
            <a:pPr marL="457200" lvl="1" indent="0">
              <a:buNone/>
            </a:pPr>
            <a:r>
              <a:rPr lang="en-US" sz="3000" dirty="0">
                <a:latin typeface="Arial" panose="020B0604020202020204" pitchFamily="34" charset="0"/>
                <a:cs typeface="Arial" panose="020B0604020202020204" pitchFamily="34" charset="0"/>
              </a:rPr>
              <a:t>Overview of the AGEP-NC project</a:t>
            </a:r>
          </a:p>
          <a:p>
            <a:pPr marL="914400" lvl="2" indent="0">
              <a:buNone/>
            </a:pPr>
            <a:r>
              <a:rPr lang="en-US" sz="2600" dirty="0">
                <a:latin typeface="Arial" panose="020B0604020202020204" pitchFamily="34" charset="0"/>
                <a:cs typeface="Arial" panose="020B0604020202020204" pitchFamily="34" charset="0"/>
              </a:rPr>
              <a:t>Aims</a:t>
            </a:r>
          </a:p>
          <a:p>
            <a:pPr marL="914400" lvl="2" indent="0">
              <a:buNone/>
            </a:pPr>
            <a:r>
              <a:rPr lang="en-US" sz="2600" dirty="0">
                <a:latin typeface="Arial" panose="020B0604020202020204" pitchFamily="34" charset="0"/>
                <a:cs typeface="Arial" panose="020B0604020202020204" pitchFamily="34" charset="0"/>
              </a:rPr>
              <a:t>Approach and model of change</a:t>
            </a:r>
          </a:p>
          <a:p>
            <a:pPr marL="457200" lvl="1" indent="0">
              <a:buNone/>
            </a:pPr>
            <a:r>
              <a:rPr lang="en-US" sz="3000" dirty="0">
                <a:latin typeface="Arial" panose="020B0604020202020204" pitchFamily="34" charset="0"/>
                <a:cs typeface="Arial" panose="020B0604020202020204" pitchFamily="34" charset="0"/>
              </a:rPr>
              <a:t>Roles of Fellows, Department Heads, DGPs</a:t>
            </a:r>
          </a:p>
          <a:p>
            <a:pPr marL="457200" lvl="1" indent="0">
              <a:buNone/>
            </a:pPr>
            <a:r>
              <a:rPr lang="en-US" sz="3000" dirty="0">
                <a:latin typeface="Arial" panose="020B0604020202020204" pitchFamily="34" charset="0"/>
                <a:cs typeface="Arial" panose="020B0604020202020204" pitchFamily="34" charset="0"/>
              </a:rPr>
              <a:t>Surveys and interviews</a:t>
            </a:r>
          </a:p>
          <a:p>
            <a:pPr marL="0" indent="0">
              <a:lnSpc>
                <a:spcPct val="150000"/>
              </a:lnSpc>
              <a:buNone/>
            </a:pPr>
            <a:endParaRPr lang="en-US" sz="2800" dirty="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59C40261-5A09-439C-B702-273A7795C687}"/>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206062" y="124761"/>
            <a:ext cx="3003931" cy="1325562"/>
          </a:xfrm>
          <a:prstGeom prst="rect">
            <a:avLst/>
          </a:prstGeom>
        </p:spPr>
      </p:pic>
      <p:sp>
        <p:nvSpPr>
          <p:cNvPr id="5" name="Title 4">
            <a:extLst>
              <a:ext uri="{FF2B5EF4-FFF2-40B4-BE49-F238E27FC236}">
                <a16:creationId xmlns:a16="http://schemas.microsoft.com/office/drawing/2014/main" id="{B21DE170-BEB2-47A4-A129-C2E0C5D89CAD}"/>
              </a:ext>
            </a:extLst>
          </p:cNvPr>
          <p:cNvSpPr>
            <a:spLocks noGrp="1"/>
          </p:cNvSpPr>
          <p:nvPr>
            <p:ph type="title"/>
          </p:nvPr>
        </p:nvSpPr>
        <p:spPr>
          <a:xfrm>
            <a:off x="4006403" y="124761"/>
            <a:ext cx="3553496" cy="1325563"/>
          </a:xfrm>
        </p:spPr>
        <p:txBody>
          <a:bodyPr>
            <a:normAutofit/>
          </a:bodyPr>
          <a:lstStyle/>
          <a:p>
            <a:r>
              <a:rPr lang="en-US" sz="3600" dirty="0">
                <a:latin typeface="Arial" panose="020B0604020202020204" pitchFamily="34" charset="0"/>
                <a:cs typeface="Arial" panose="020B0604020202020204" pitchFamily="34" charset="0"/>
              </a:rPr>
              <a:t>Agenda</a:t>
            </a:r>
          </a:p>
        </p:txBody>
      </p:sp>
      <p:pic>
        <p:nvPicPr>
          <p:cNvPr id="2054" name="Picture 6" descr="Image result for image diverse doctoral graduates ncsu">
            <a:extLst>
              <a:ext uri="{FF2B5EF4-FFF2-40B4-BE49-F238E27FC236}">
                <a16:creationId xmlns:a16="http://schemas.microsoft.com/office/drawing/2014/main" id="{5BD9AB5D-7E1D-461B-8EFD-6E528F3220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68969" y="3951918"/>
            <a:ext cx="5823031" cy="2911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898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44"/>
            <a:ext cx="12192000" cy="1007165"/>
          </a:xfrm>
        </p:spPr>
        <p:txBody>
          <a:bodyPr>
            <a:noAutofit/>
          </a:bodyPr>
          <a:lstStyle/>
          <a:p>
            <a:pPr algn="ctr"/>
            <a:r>
              <a:rPr lang="en-US" sz="3600" dirty="0">
                <a:latin typeface="Arial" panose="020B0604020202020204" pitchFamily="34" charset="0"/>
                <a:cs typeface="Arial" panose="020B0604020202020204" pitchFamily="34" charset="0"/>
              </a:rPr>
              <a:t>This Semester</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601783" y="41344"/>
            <a:ext cx="2590217" cy="1143000"/>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0" y="798974"/>
            <a:ext cx="12191999" cy="6032421"/>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Provide baseline data</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Presentation to department faculty and grad students about AGEP-NC</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Department self study</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CIMER training on culturally responsive mentoring for fellows</a:t>
            </a:r>
          </a:p>
          <a:p>
            <a:pPr>
              <a:spcAft>
                <a:spcPts val="600"/>
              </a:spcAft>
            </a:pPr>
            <a:endParaRPr lang="en-US" sz="2800" dirty="0">
              <a:latin typeface="Arial" panose="020B0604020202020204" pitchFamily="34" charset="0"/>
              <a:cs typeface="Arial" panose="020B0604020202020204" pitchFamily="34" charset="0"/>
            </a:endParaRPr>
          </a:p>
          <a:p>
            <a:pPr>
              <a:spcAft>
                <a:spcPts val="600"/>
              </a:spcAft>
            </a:pPr>
            <a:r>
              <a:rPr lang="en-US" sz="2800" dirty="0">
                <a:latin typeface="Arial" panose="020B0604020202020204" pitchFamily="34" charset="0"/>
                <a:cs typeface="Arial" panose="020B0604020202020204" pitchFamily="34" charset="0"/>
              </a:rPr>
              <a:t>Sept 2021: </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Climate survey – Fellows</a:t>
            </a:r>
          </a:p>
          <a:p>
            <a:pPr>
              <a:spcAft>
                <a:spcPts val="600"/>
              </a:spcAft>
            </a:pPr>
            <a:endParaRPr lang="en-US" sz="2800" dirty="0">
              <a:latin typeface="Arial" panose="020B0604020202020204" pitchFamily="34" charset="0"/>
              <a:cs typeface="Arial" panose="020B0604020202020204" pitchFamily="34" charset="0"/>
            </a:endParaRPr>
          </a:p>
          <a:p>
            <a:pPr>
              <a:spcAft>
                <a:spcPts val="600"/>
              </a:spcAft>
            </a:pPr>
            <a:r>
              <a:rPr lang="en-US" sz="2800" dirty="0">
                <a:latin typeface="Arial" panose="020B0604020202020204" pitchFamily="34" charset="0"/>
                <a:cs typeface="Arial" panose="020B0604020202020204" pitchFamily="34" charset="0"/>
              </a:rPr>
              <a:t>Oct/Nov 2021:</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Climate survey – faculty and doctoral students in your department/college</a:t>
            </a:r>
          </a:p>
          <a:p>
            <a:pPr>
              <a:spcAft>
                <a:spcPts val="600"/>
              </a:spcAft>
            </a:pP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075376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1344"/>
            <a:ext cx="12192000" cy="1007165"/>
          </a:xfrm>
        </p:spPr>
        <p:txBody>
          <a:bodyPr>
            <a:noAutofit/>
          </a:bodyPr>
          <a:lstStyle/>
          <a:p>
            <a:pPr algn="ctr"/>
            <a:r>
              <a:rPr lang="en-US" sz="3600" dirty="0">
                <a:latin typeface="Arial" panose="020B0604020202020204" pitchFamily="34" charset="0"/>
                <a:cs typeface="Arial" panose="020B0604020202020204" pitchFamily="34" charset="0"/>
              </a:rPr>
              <a:t>Winter/Spring 2021/2022</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601783" y="41344"/>
            <a:ext cx="2590217" cy="1143000"/>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134112" y="1124448"/>
            <a:ext cx="12191999" cy="2554545"/>
          </a:xfrm>
          <a:prstGeom prst="rect">
            <a:avLst/>
          </a:prstGeom>
          <a:noFill/>
        </p:spPr>
        <p:txBody>
          <a:bodyPr wrap="square" rtlCol="0">
            <a:spAutoFit/>
          </a:bodyPr>
          <a:lstStyle/>
          <a:p>
            <a:pPr>
              <a:spcAft>
                <a:spcPts val="600"/>
              </a:spcAft>
            </a:pPr>
            <a:r>
              <a:rPr lang="en-US" sz="2800" dirty="0">
                <a:latin typeface="Arial" panose="020B0604020202020204" pitchFamily="34" charset="0"/>
                <a:cs typeface="Arial" panose="020B0604020202020204" pitchFamily="34" charset="0"/>
              </a:rPr>
              <a:t>January 14, 2022: AGEP-NC Alliance Winter Meeting</a:t>
            </a:r>
          </a:p>
          <a:p>
            <a:pPr>
              <a:spcAft>
                <a:spcPts val="600"/>
              </a:spcAft>
            </a:pPr>
            <a:endParaRPr lang="en-US" sz="2800" dirty="0">
              <a:latin typeface="Arial" panose="020B0604020202020204" pitchFamily="34" charset="0"/>
              <a:cs typeface="Arial" panose="020B0604020202020204" pitchFamily="34" charset="0"/>
            </a:endParaRPr>
          </a:p>
          <a:p>
            <a:pPr>
              <a:spcAft>
                <a:spcPts val="600"/>
              </a:spcAft>
            </a:pPr>
            <a:r>
              <a:rPr lang="en-US" sz="2800" dirty="0">
                <a:latin typeface="Arial" panose="020B0604020202020204" pitchFamily="34" charset="0"/>
                <a:cs typeface="Arial" panose="020B0604020202020204" pitchFamily="34" charset="0"/>
              </a:rPr>
              <a:t>Throughout winter and spring: Proposals for sensemaking initiatives</a:t>
            </a:r>
          </a:p>
          <a:p>
            <a:pPr>
              <a:spcAft>
                <a:spcPts val="600"/>
              </a:spcAft>
            </a:pPr>
            <a:r>
              <a:rPr lang="en-US" sz="2800" dirty="0">
                <a:latin typeface="Arial" panose="020B0604020202020204" pitchFamily="34" charset="0"/>
                <a:cs typeface="Arial" panose="020B0604020202020204" pitchFamily="34" charset="0"/>
              </a:rPr>
              <a:t>Spring: Implement sensemaking activities</a:t>
            </a:r>
          </a:p>
          <a:p>
            <a:pPr>
              <a:spcAft>
                <a:spcPts val="600"/>
              </a:spcAft>
            </a:pPr>
            <a:endParaRPr lang="en-US" sz="2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35F5C5C5-7AA0-4637-B04E-83FF473F68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19018" y="3340607"/>
            <a:ext cx="3953964" cy="3271625"/>
          </a:xfrm>
          <a:prstGeom prst="rect">
            <a:avLst/>
          </a:prstGeom>
        </p:spPr>
      </p:pic>
    </p:spTree>
    <p:extLst>
      <p:ext uri="{BB962C8B-B14F-4D97-AF65-F5344CB8AC3E}">
        <p14:creationId xmlns:p14="http://schemas.microsoft.com/office/powerpoint/2010/main" val="34119603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25689"/>
          </a:xfrm>
        </p:spPr>
        <p:txBody>
          <a:bodyPr>
            <a:noAutofit/>
          </a:bodyPr>
          <a:lstStyle/>
          <a:p>
            <a:pPr algn="ctr"/>
            <a:r>
              <a:rPr lang="en-US" sz="3600" dirty="0">
                <a:latin typeface="Arial" panose="020B0604020202020204" pitchFamily="34" charset="0"/>
                <a:cs typeface="Arial" panose="020B0604020202020204" pitchFamily="34" charset="0"/>
              </a:rPr>
              <a:t>Your Ideas</a:t>
            </a: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400916" y="104361"/>
            <a:ext cx="2590217" cy="1143000"/>
          </a:xfrm>
          <a:prstGeom prst="rect">
            <a:avLst/>
          </a:prstGeom>
        </p:spPr>
      </p:pic>
      <p:sp>
        <p:nvSpPr>
          <p:cNvPr id="4" name="TextBox 3">
            <a:extLst>
              <a:ext uri="{FF2B5EF4-FFF2-40B4-BE49-F238E27FC236}">
                <a16:creationId xmlns:a16="http://schemas.microsoft.com/office/drawing/2014/main" id="{AB152822-7E78-44E7-8897-A29FA9C8E180}"/>
              </a:ext>
            </a:extLst>
          </p:cNvPr>
          <p:cNvSpPr txBox="1"/>
          <p:nvPr/>
        </p:nvSpPr>
        <p:spPr>
          <a:xfrm>
            <a:off x="821635" y="1673401"/>
            <a:ext cx="10548730" cy="1461939"/>
          </a:xfrm>
          <a:prstGeom prst="rect">
            <a:avLst/>
          </a:prstGeom>
          <a:noFill/>
        </p:spPr>
        <p:txBody>
          <a:bodyPr wrap="square" rtlCol="0">
            <a:spAutoFit/>
          </a:bodyPr>
          <a:lstStyle/>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What will work best in your department/college?</a:t>
            </a:r>
          </a:p>
          <a:p>
            <a:pPr marL="457200" indent="-457200">
              <a:spcAft>
                <a:spcPts val="600"/>
              </a:spcAft>
              <a:buFont typeface="Arial" panose="020B0604020202020204" pitchFamily="34" charset="0"/>
              <a:buChar char="•"/>
            </a:pPr>
            <a:r>
              <a:rPr lang="en-US" sz="2800" dirty="0">
                <a:latin typeface="Arial" panose="020B0604020202020204" pitchFamily="34" charset="0"/>
                <a:cs typeface="Arial" panose="020B0604020202020204" pitchFamily="34" charset="0"/>
              </a:rPr>
              <a:t>What type of assistance from the AGEP-NC leadership team will be most helpful?</a:t>
            </a:r>
          </a:p>
        </p:txBody>
      </p:sp>
      <p:pic>
        <p:nvPicPr>
          <p:cNvPr id="11" name="Picture 10">
            <a:extLst>
              <a:ext uri="{FF2B5EF4-FFF2-40B4-BE49-F238E27FC236}">
                <a16:creationId xmlns:a16="http://schemas.microsoft.com/office/drawing/2014/main" id="{CE44ED39-B3B9-4F76-9CA6-08E7AFF285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0224" y="3916680"/>
            <a:ext cx="2694431" cy="2694431"/>
          </a:xfrm>
          <a:prstGeom prst="rect">
            <a:avLst/>
          </a:prstGeom>
        </p:spPr>
      </p:pic>
    </p:spTree>
    <p:extLst>
      <p:ext uri="{BB962C8B-B14F-4D97-AF65-F5344CB8AC3E}">
        <p14:creationId xmlns:p14="http://schemas.microsoft.com/office/powerpoint/2010/main" val="36132777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5">
            <a:extLst>
              <a:ext uri="{FF2B5EF4-FFF2-40B4-BE49-F238E27FC236}">
                <a16:creationId xmlns:a16="http://schemas.microsoft.com/office/drawing/2014/main" id="{276A776B-47AC-6847-9272-D4B0B9D39ECA}"/>
              </a:ext>
            </a:extLst>
          </p:cNvPr>
          <p:cNvSpPr txBox="1">
            <a:spLocks noGrp="1"/>
          </p:cNvSpPr>
          <p:nvPr>
            <p:ph type="title"/>
          </p:nvPr>
        </p:nvSpPr>
        <p:spPr>
          <a:xfrm>
            <a:off x="876260" y="534059"/>
            <a:ext cx="10439479" cy="4455835"/>
          </a:xfrm>
          <a:prstGeom prst="rect">
            <a:avLst/>
          </a:prstGeom>
          <a:noFill/>
        </p:spPr>
        <p:txBody>
          <a:bodyPr wrap="square" rtlCol="0">
            <a:spAutoFit/>
          </a:bodyPr>
          <a:lstStyle/>
          <a:p>
            <a:pPr algn="ctr">
              <a:lnSpc>
                <a:spcPct val="150000"/>
              </a:lnSpc>
            </a:pPr>
            <a:r>
              <a:rPr lang="en-US" sz="3600" dirty="0">
                <a:latin typeface="Arial" panose="020B0604020202020204" pitchFamily="34" charset="0"/>
                <a:cs typeface="Arial" panose="020B0604020202020204" pitchFamily="34" charset="0"/>
              </a:rPr>
              <a:t>Welcome and Introductions</a:t>
            </a:r>
            <a:br>
              <a:rPr lang="en-US" sz="3600" dirty="0">
                <a:latin typeface="Arial" panose="020B0604020202020204" pitchFamily="34" charset="0"/>
                <a:cs typeface="Arial" panose="020B0604020202020204" pitchFamily="34" charset="0"/>
              </a:rPr>
            </a:br>
            <a:br>
              <a:rPr lang="en-US" sz="36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Leadership Team</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AGEP-NC Fellows</a:t>
            </a:r>
            <a:br>
              <a:rPr lang="en-US" sz="3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Department Heads and DGPs</a:t>
            </a:r>
            <a:br>
              <a:rPr lang="en-US" sz="36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2DC8B00E-E601-45A6-A6AD-37FCE36E0E9F}"/>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081144" y="5399964"/>
            <a:ext cx="3003931" cy="1325562"/>
          </a:xfrm>
          <a:prstGeom prst="rect">
            <a:avLst/>
          </a:prstGeom>
        </p:spPr>
      </p:pic>
    </p:spTree>
    <p:extLst>
      <p:ext uri="{BB962C8B-B14F-4D97-AF65-F5344CB8AC3E}">
        <p14:creationId xmlns:p14="http://schemas.microsoft.com/office/powerpoint/2010/main" val="31560640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CE043E06-470B-CE42-8536-931420B64ABE}"/>
              </a:ext>
            </a:extLst>
          </p:cNvPr>
          <p:cNvPicPr>
            <a:picLocks noChangeAspect="1"/>
          </p:cNvPicPr>
          <p:nvPr/>
        </p:nvPicPr>
        <p:blipFill>
          <a:blip r:embed="rId2"/>
          <a:stretch>
            <a:fillRect/>
          </a:stretch>
        </p:blipFill>
        <p:spPr>
          <a:xfrm>
            <a:off x="9891835" y="805894"/>
            <a:ext cx="1761196" cy="2081414"/>
          </a:xfrm>
          <a:prstGeom prst="rect">
            <a:avLst/>
          </a:prstGeom>
        </p:spPr>
      </p:pic>
      <p:sp>
        <p:nvSpPr>
          <p:cNvPr id="2" name="Title 1">
            <a:extLst>
              <a:ext uri="{FF2B5EF4-FFF2-40B4-BE49-F238E27FC236}">
                <a16:creationId xmlns:a16="http://schemas.microsoft.com/office/drawing/2014/main" id="{DEB01EAE-D728-1E44-9B19-7ABCC0C9E86A}"/>
              </a:ext>
            </a:extLst>
          </p:cNvPr>
          <p:cNvSpPr>
            <a:spLocks noGrp="1"/>
          </p:cNvSpPr>
          <p:nvPr>
            <p:ph type="title"/>
          </p:nvPr>
        </p:nvSpPr>
        <p:spPr>
          <a:xfrm>
            <a:off x="2672781" y="1058804"/>
            <a:ext cx="3784252" cy="1020626"/>
          </a:xfrm>
        </p:spPr>
        <p:txBody>
          <a:bodyPr>
            <a:normAutofit/>
          </a:bodyPr>
          <a:lstStyle/>
          <a:p>
            <a:r>
              <a:rPr lang="en-US" sz="3600" dirty="0">
                <a:latin typeface="Arial" panose="020B0604020202020204" pitchFamily="34" charset="0"/>
                <a:cs typeface="Arial" panose="020B0604020202020204" pitchFamily="34" charset="0"/>
              </a:rPr>
              <a:t>Leadership team</a:t>
            </a:r>
          </a:p>
        </p:txBody>
      </p:sp>
      <p:pic>
        <p:nvPicPr>
          <p:cNvPr id="17" name="Picture 16">
            <a:extLst>
              <a:ext uri="{FF2B5EF4-FFF2-40B4-BE49-F238E27FC236}">
                <a16:creationId xmlns:a16="http://schemas.microsoft.com/office/drawing/2014/main" id="{A07F188F-B618-AE46-96F9-2A021307D59A}"/>
              </a:ext>
            </a:extLst>
          </p:cNvPr>
          <p:cNvPicPr>
            <a:picLocks noChangeAspect="1"/>
          </p:cNvPicPr>
          <p:nvPr/>
        </p:nvPicPr>
        <p:blipFill rotWithShape="1">
          <a:blip r:embed="rId3"/>
          <a:srcRect l="11143" r="15005"/>
          <a:stretch/>
        </p:blipFill>
        <p:spPr>
          <a:xfrm>
            <a:off x="6270642" y="4529701"/>
            <a:ext cx="1834122" cy="1870898"/>
          </a:xfrm>
          <a:prstGeom prst="rect">
            <a:avLst/>
          </a:prstGeom>
        </p:spPr>
      </p:pic>
      <p:pic>
        <p:nvPicPr>
          <p:cNvPr id="19" name="Picture 18">
            <a:extLst>
              <a:ext uri="{FF2B5EF4-FFF2-40B4-BE49-F238E27FC236}">
                <a16:creationId xmlns:a16="http://schemas.microsoft.com/office/drawing/2014/main" id="{67A2105C-92E7-D647-A918-816FE80CA0D6}"/>
              </a:ext>
            </a:extLst>
          </p:cNvPr>
          <p:cNvPicPr>
            <a:picLocks noChangeAspect="1"/>
          </p:cNvPicPr>
          <p:nvPr/>
        </p:nvPicPr>
        <p:blipFill rotWithShape="1">
          <a:blip r:embed="rId4"/>
          <a:srcRect l="23571" r="18231"/>
          <a:stretch/>
        </p:blipFill>
        <p:spPr>
          <a:xfrm>
            <a:off x="6851656" y="808776"/>
            <a:ext cx="2064198" cy="1995107"/>
          </a:xfrm>
          <a:prstGeom prst="rect">
            <a:avLst/>
          </a:prstGeom>
          <a:ln>
            <a:noFill/>
          </a:ln>
        </p:spPr>
      </p:pic>
      <p:pic>
        <p:nvPicPr>
          <p:cNvPr id="21" name="Picture 20">
            <a:extLst>
              <a:ext uri="{FF2B5EF4-FFF2-40B4-BE49-F238E27FC236}">
                <a16:creationId xmlns:a16="http://schemas.microsoft.com/office/drawing/2014/main" id="{29DB1A3D-A84B-F946-9FDC-8D89311DB3A7}"/>
              </a:ext>
            </a:extLst>
          </p:cNvPr>
          <p:cNvPicPr>
            <a:picLocks noChangeAspect="1"/>
          </p:cNvPicPr>
          <p:nvPr/>
        </p:nvPicPr>
        <p:blipFill rotWithShape="1">
          <a:blip r:embed="rId5"/>
          <a:srcRect l="2938" t="10207" r="7186" b="28941"/>
          <a:stretch/>
        </p:blipFill>
        <p:spPr>
          <a:xfrm>
            <a:off x="6302667" y="2801446"/>
            <a:ext cx="1893440" cy="1728550"/>
          </a:xfrm>
          <a:prstGeom prst="rect">
            <a:avLst/>
          </a:prstGeom>
        </p:spPr>
      </p:pic>
      <p:pic>
        <p:nvPicPr>
          <p:cNvPr id="11" name="Picture 10">
            <a:extLst>
              <a:ext uri="{FF2B5EF4-FFF2-40B4-BE49-F238E27FC236}">
                <a16:creationId xmlns:a16="http://schemas.microsoft.com/office/drawing/2014/main" id="{63941E93-3B6C-6C4D-9879-04A2E7727669}"/>
              </a:ext>
            </a:extLst>
          </p:cNvPr>
          <p:cNvPicPr>
            <a:picLocks noChangeAspect="1"/>
          </p:cNvPicPr>
          <p:nvPr/>
        </p:nvPicPr>
        <p:blipFill rotWithShape="1">
          <a:blip r:embed="rId6"/>
          <a:srcRect b="8796"/>
          <a:stretch/>
        </p:blipFill>
        <p:spPr>
          <a:xfrm>
            <a:off x="9732029" y="2777675"/>
            <a:ext cx="1921002" cy="1752026"/>
          </a:xfrm>
          <a:prstGeom prst="rect">
            <a:avLst/>
          </a:prstGeom>
        </p:spPr>
      </p:pic>
      <p:pic>
        <p:nvPicPr>
          <p:cNvPr id="5" name="Picture 4">
            <a:extLst>
              <a:ext uri="{FF2B5EF4-FFF2-40B4-BE49-F238E27FC236}">
                <a16:creationId xmlns:a16="http://schemas.microsoft.com/office/drawing/2014/main" id="{93F12B7C-52AE-9040-AC0B-2D40D8D59FC9}"/>
              </a:ext>
            </a:extLst>
          </p:cNvPr>
          <p:cNvPicPr>
            <a:picLocks noChangeAspect="1"/>
          </p:cNvPicPr>
          <p:nvPr/>
        </p:nvPicPr>
        <p:blipFill rotWithShape="1">
          <a:blip r:embed="rId7"/>
          <a:srcRect l="22223" t="7058" r="17209" b="18195"/>
          <a:stretch/>
        </p:blipFill>
        <p:spPr>
          <a:xfrm>
            <a:off x="9852341" y="4538951"/>
            <a:ext cx="1800690" cy="1870899"/>
          </a:xfrm>
          <a:prstGeom prst="rect">
            <a:avLst/>
          </a:prstGeom>
        </p:spPr>
      </p:pic>
      <p:pic>
        <p:nvPicPr>
          <p:cNvPr id="9" name="Picture 8">
            <a:extLst>
              <a:ext uri="{FF2B5EF4-FFF2-40B4-BE49-F238E27FC236}">
                <a16:creationId xmlns:a16="http://schemas.microsoft.com/office/drawing/2014/main" id="{731709DF-56DB-B743-9196-2658619EA9EB}"/>
              </a:ext>
            </a:extLst>
          </p:cNvPr>
          <p:cNvPicPr>
            <a:picLocks noChangeAspect="1"/>
          </p:cNvPicPr>
          <p:nvPr/>
        </p:nvPicPr>
        <p:blipFill rotWithShape="1">
          <a:blip r:embed="rId8"/>
          <a:srcRect l="9796" r="11447"/>
          <a:stretch/>
        </p:blipFill>
        <p:spPr>
          <a:xfrm>
            <a:off x="8181621" y="2797352"/>
            <a:ext cx="1584244" cy="2011545"/>
          </a:xfrm>
          <a:prstGeom prst="rect">
            <a:avLst/>
          </a:prstGeom>
        </p:spPr>
      </p:pic>
      <p:pic>
        <p:nvPicPr>
          <p:cNvPr id="14" name="Picture 2" descr="Image result for nc state logo">
            <a:extLst>
              <a:ext uri="{FF2B5EF4-FFF2-40B4-BE49-F238E27FC236}">
                <a16:creationId xmlns:a16="http://schemas.microsoft.com/office/drawing/2014/main" id="{D7CDD9BA-964E-4DE7-B62B-E41A45FD1E9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2549" t="28249" r="22892" b="29120"/>
          <a:stretch/>
        </p:blipFill>
        <p:spPr bwMode="auto">
          <a:xfrm>
            <a:off x="220182" y="3357473"/>
            <a:ext cx="1947333" cy="11430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descr="Image result for nc a&amp;t logo">
            <a:extLst>
              <a:ext uri="{FF2B5EF4-FFF2-40B4-BE49-F238E27FC236}">
                <a16:creationId xmlns:a16="http://schemas.microsoft.com/office/drawing/2014/main" id="{D62632CA-1AEA-4BFB-B66E-D152DB6C62A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3695" t="9104" r="34810" b="6809"/>
          <a:stretch/>
        </p:blipFill>
        <p:spPr bwMode="auto">
          <a:xfrm>
            <a:off x="535800" y="4778895"/>
            <a:ext cx="1318226"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Image result for unc charlotte logo">
            <a:extLst>
              <a:ext uri="{FF2B5EF4-FFF2-40B4-BE49-F238E27FC236}">
                <a16:creationId xmlns:a16="http://schemas.microsoft.com/office/drawing/2014/main" id="{7C33B024-48DF-4A2A-BE16-C511966D5BE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9044" y="1902272"/>
            <a:ext cx="2656908"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26214FD-7DDB-4C8D-ACDB-CE27CE6140C3}"/>
              </a:ext>
            </a:extLst>
          </p:cNvPr>
          <p:cNvPicPr>
            <a:picLocks noChangeAspect="1"/>
          </p:cNvPicPr>
          <p:nvPr/>
        </p:nvPicPr>
        <p:blipFill rotWithShape="1">
          <a:blip r:embed="rId12">
            <a:extLst>
              <a:ext uri="{28A0092B-C50C-407E-A947-70E740481C1C}">
                <a14:useLocalDpi xmlns:a14="http://schemas.microsoft.com/office/drawing/2010/main" val="0"/>
              </a:ext>
            </a:extLst>
          </a:blip>
          <a:srcRect t="26861" r="2630" b="30173"/>
          <a:stretch/>
        </p:blipFill>
        <p:spPr>
          <a:xfrm>
            <a:off x="126287" y="124761"/>
            <a:ext cx="2590217" cy="1143000"/>
          </a:xfrm>
          <a:prstGeom prst="rect">
            <a:avLst/>
          </a:prstGeom>
        </p:spPr>
      </p:pic>
      <p:pic>
        <p:nvPicPr>
          <p:cNvPr id="4" name="Picture 3" descr="A person wearing glasses and a suit&#10;&#10;Description automatically generated with medium confidence">
            <a:extLst>
              <a:ext uri="{FF2B5EF4-FFF2-40B4-BE49-F238E27FC236}">
                <a16:creationId xmlns:a16="http://schemas.microsoft.com/office/drawing/2014/main" id="{B191B0D9-47B5-4447-AFF2-08760558CFE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716818" y="810491"/>
            <a:ext cx="1328928" cy="1993392"/>
          </a:xfrm>
          <a:prstGeom prst="rect">
            <a:avLst/>
          </a:prstGeom>
        </p:spPr>
      </p:pic>
      <p:pic>
        <p:nvPicPr>
          <p:cNvPr id="13" name="Picture 12">
            <a:extLst>
              <a:ext uri="{FF2B5EF4-FFF2-40B4-BE49-F238E27FC236}">
                <a16:creationId xmlns:a16="http://schemas.microsoft.com/office/drawing/2014/main" id="{2E5D76FF-3FAB-4147-8686-39FF9B323B68}"/>
              </a:ext>
            </a:extLst>
          </p:cNvPr>
          <p:cNvPicPr>
            <a:picLocks noChangeAspect="1"/>
          </p:cNvPicPr>
          <p:nvPr/>
        </p:nvPicPr>
        <p:blipFill rotWithShape="1">
          <a:blip r:embed="rId14"/>
          <a:srcRect l="15066" t="8857" r="14913" b="15795"/>
          <a:stretch/>
        </p:blipFill>
        <p:spPr>
          <a:xfrm>
            <a:off x="8118081" y="4530290"/>
            <a:ext cx="1738649" cy="1870899"/>
          </a:xfrm>
          <a:prstGeom prst="rect">
            <a:avLst/>
          </a:prstGeom>
        </p:spPr>
      </p:pic>
      <p:pic>
        <p:nvPicPr>
          <p:cNvPr id="25" name="Picture 24">
            <a:extLst>
              <a:ext uri="{FF2B5EF4-FFF2-40B4-BE49-F238E27FC236}">
                <a16:creationId xmlns:a16="http://schemas.microsoft.com/office/drawing/2014/main" id="{77DA0E55-0429-7D4F-881E-68471B60E45C}"/>
              </a:ext>
            </a:extLst>
          </p:cNvPr>
          <p:cNvPicPr>
            <a:picLocks noChangeAspect="1"/>
          </p:cNvPicPr>
          <p:nvPr/>
        </p:nvPicPr>
        <p:blipFill rotWithShape="1">
          <a:blip r:embed="rId15"/>
          <a:srcRect l="5500" t="3282" r="11382" b="12461"/>
          <a:stretch/>
        </p:blipFill>
        <p:spPr>
          <a:xfrm>
            <a:off x="4569639" y="3429000"/>
            <a:ext cx="1818362" cy="2329222"/>
          </a:xfrm>
          <a:prstGeom prst="rect">
            <a:avLst/>
          </a:prstGeom>
        </p:spPr>
      </p:pic>
    </p:spTree>
    <p:extLst>
      <p:ext uri="{BB962C8B-B14F-4D97-AF65-F5344CB8AC3E}">
        <p14:creationId xmlns:p14="http://schemas.microsoft.com/office/powerpoint/2010/main" val="800761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8574" y="1"/>
            <a:ext cx="10515600" cy="539034"/>
          </a:xfrm>
        </p:spPr>
        <p:txBody>
          <a:bodyPr>
            <a:noAutofit/>
          </a:bodyPr>
          <a:lstStyle/>
          <a:p>
            <a:pPr algn="ctr"/>
            <a:r>
              <a:rPr lang="en-US" sz="3200" dirty="0">
                <a:latin typeface="Arial" panose="020B0604020202020204" pitchFamily="34" charset="0"/>
                <a:cs typeface="Arial" panose="020B0604020202020204" pitchFamily="34" charset="0"/>
              </a:rPr>
              <a:t>NC State Participating Departments</a:t>
            </a:r>
          </a:p>
        </p:txBody>
      </p:sp>
      <p:sp>
        <p:nvSpPr>
          <p:cNvPr id="3" name="TextBox 2"/>
          <p:cNvSpPr txBox="1"/>
          <p:nvPr/>
        </p:nvSpPr>
        <p:spPr>
          <a:xfrm>
            <a:off x="1" y="539035"/>
            <a:ext cx="12191999" cy="7063472"/>
          </a:xfrm>
          <a:prstGeom prst="rect">
            <a:avLst/>
          </a:prstGeom>
          <a:noFill/>
        </p:spPr>
        <p:txBody>
          <a:bodyPr wrap="square" rtlCol="0">
            <a:spAutoFit/>
          </a:bodyPr>
          <a:lstStyle/>
          <a:p>
            <a:pPr>
              <a:spcAft>
                <a:spcPts val="600"/>
              </a:spcAft>
            </a:pPr>
            <a:r>
              <a:rPr lang="en-US" sz="2000" b="1" dirty="0">
                <a:latin typeface="Arial" panose="020B0604020202020204" pitchFamily="34" charset="0"/>
                <a:cs typeface="Arial" panose="020B0604020202020204" pitchFamily="34" charset="0"/>
              </a:rPr>
              <a:t>Cohort I AGEP-NC Departments</a:t>
            </a:r>
          </a:p>
          <a:p>
            <a:pPr>
              <a:spcAft>
                <a:spcPts val="600"/>
              </a:spcAft>
            </a:pPr>
            <a:r>
              <a:rPr lang="en-US" sz="2000" dirty="0">
                <a:latin typeface="Arial" panose="020B0604020202020204" pitchFamily="34" charset="0"/>
                <a:cs typeface="Arial" panose="020B0604020202020204" pitchFamily="34" charset="0"/>
              </a:rPr>
              <a:t>Applied Ecology, Biochemistry, Chemistry, Poultry Science, Statistics</a:t>
            </a:r>
          </a:p>
          <a:p>
            <a:pPr>
              <a:spcAft>
                <a:spcPts val="600"/>
              </a:spcAft>
            </a:pPr>
            <a:endParaRPr lang="en-US" sz="2000" dirty="0">
              <a:latin typeface="Arial" panose="020B0604020202020204" pitchFamily="34" charset="0"/>
              <a:cs typeface="Arial" panose="020B0604020202020204" pitchFamily="34" charset="0"/>
            </a:endParaRPr>
          </a:p>
          <a:p>
            <a:pPr>
              <a:spcAft>
                <a:spcPts val="600"/>
              </a:spcAft>
            </a:pPr>
            <a:r>
              <a:rPr lang="en-US" sz="2000" b="1" dirty="0">
                <a:latin typeface="Arial" panose="020B0604020202020204" pitchFamily="34" charset="0"/>
                <a:cs typeface="Arial" panose="020B0604020202020204" pitchFamily="34" charset="0"/>
              </a:rPr>
              <a:t>Cohort II AGEP-NC Fellows</a:t>
            </a:r>
          </a:p>
          <a:p>
            <a:pPr>
              <a:spcAft>
                <a:spcPts val="600"/>
              </a:spcAft>
            </a:pPr>
            <a:r>
              <a:rPr lang="en-US" sz="2000" dirty="0">
                <a:latin typeface="Arial" panose="020B0604020202020204" pitchFamily="34" charset="0"/>
                <a:cs typeface="Arial" panose="020B0604020202020204" pitchFamily="34" charset="0"/>
              </a:rPr>
              <a:t>Biological and Agricultural Engineering, College of Natural Resources </a:t>
            </a:r>
          </a:p>
          <a:p>
            <a:pPr>
              <a:spcAft>
                <a:spcPts val="600"/>
              </a:spcAft>
            </a:pPr>
            <a:r>
              <a:rPr lang="en-US" sz="2000" dirty="0">
                <a:latin typeface="Arial" panose="020B0604020202020204" pitchFamily="34" charset="0"/>
                <a:cs typeface="Arial" panose="020B0604020202020204" pitchFamily="34" charset="0"/>
              </a:rPr>
              <a:t>Forest Biomaterials, Forestry and Environmental Resources </a:t>
            </a:r>
          </a:p>
          <a:p>
            <a:pPr>
              <a:spcAft>
                <a:spcPts val="600"/>
              </a:spcAft>
            </a:pPr>
            <a:r>
              <a:rPr lang="en-US" sz="2000" dirty="0">
                <a:latin typeface="Arial" panose="020B0604020202020204" pitchFamily="34" charset="0"/>
                <a:cs typeface="Arial" panose="020B0604020202020204" pitchFamily="34" charset="0"/>
              </a:rPr>
              <a:t>Marine, Earth and Atmospheric Sciences, Mathematics</a:t>
            </a:r>
          </a:p>
          <a:p>
            <a:pPr>
              <a:spcAft>
                <a:spcPts val="600"/>
              </a:spcAft>
            </a:pPr>
            <a:r>
              <a:rPr lang="en-US" sz="2000" dirty="0">
                <a:latin typeface="Arial" panose="020B0604020202020204" pitchFamily="34" charset="0"/>
                <a:cs typeface="Arial" panose="020B0604020202020204" pitchFamily="34" charset="0"/>
              </a:rPr>
              <a:t>Parks, Recreation and Tourism Management</a:t>
            </a:r>
          </a:p>
          <a:p>
            <a:pPr>
              <a:spcAft>
                <a:spcPts val="600"/>
              </a:spcAft>
            </a:pPr>
            <a:endParaRPr lang="en-US" sz="2000" dirty="0">
              <a:latin typeface="Arial" panose="020B0604020202020204" pitchFamily="34" charset="0"/>
              <a:cs typeface="Arial" panose="020B0604020202020204" pitchFamily="34" charset="0"/>
            </a:endParaRPr>
          </a:p>
          <a:p>
            <a:pPr>
              <a:spcAft>
                <a:spcPts val="600"/>
              </a:spcAft>
            </a:pPr>
            <a:r>
              <a:rPr lang="en-US" sz="2000" b="1" dirty="0">
                <a:latin typeface="Arial" panose="020B0604020202020204" pitchFamily="34" charset="0"/>
                <a:cs typeface="Arial" panose="020B0604020202020204" pitchFamily="34" charset="0"/>
              </a:rPr>
              <a:t>Cohort III AGEP-NC Fellows</a:t>
            </a:r>
          </a:p>
          <a:p>
            <a:pPr>
              <a:spcAft>
                <a:spcPts val="600"/>
              </a:spcAft>
            </a:pPr>
            <a:r>
              <a:rPr lang="en-US" sz="2000" dirty="0">
                <a:latin typeface="Arial" panose="020B0604020202020204" pitchFamily="34" charset="0"/>
                <a:cs typeface="Arial" panose="020B0604020202020204" pitchFamily="34" charset="0"/>
              </a:rPr>
              <a:t>Biomedical Engineering, College of Engineering, Computer Science</a:t>
            </a:r>
          </a:p>
          <a:p>
            <a:pPr>
              <a:spcAft>
                <a:spcPts val="600"/>
              </a:spcAft>
            </a:pPr>
            <a:r>
              <a:rPr lang="en-US" sz="2000" dirty="0">
                <a:latin typeface="Arial" panose="020B0604020202020204" pitchFamily="34" charset="0"/>
                <a:cs typeface="Arial" panose="020B0604020202020204" pitchFamily="34" charset="0"/>
              </a:rPr>
              <a:t>Mechanical and Aerospace Engineering</a:t>
            </a:r>
          </a:p>
          <a:p>
            <a:pPr>
              <a:spcAft>
                <a:spcPts val="600"/>
              </a:spcAft>
            </a:pPr>
            <a:r>
              <a:rPr lang="en-US" sz="2000" dirty="0">
                <a:latin typeface="Arial" panose="020B0604020202020204" pitchFamily="34" charset="0"/>
                <a:cs typeface="Arial" panose="020B0604020202020204" pitchFamily="34" charset="0"/>
              </a:rPr>
              <a:t>Textile Engineering, Chemistry and Science</a:t>
            </a:r>
          </a:p>
          <a:p>
            <a:pPr>
              <a:spcAft>
                <a:spcPts val="600"/>
              </a:spcAft>
            </a:pPr>
            <a:endParaRPr lang="en-US" sz="2000" dirty="0">
              <a:latin typeface="Arial" panose="020B0604020202020204" pitchFamily="34" charset="0"/>
              <a:cs typeface="Arial" panose="020B0604020202020204" pitchFamily="34" charset="0"/>
            </a:endParaRPr>
          </a:p>
          <a:p>
            <a:pPr>
              <a:spcAft>
                <a:spcPts val="600"/>
              </a:spcAft>
            </a:pPr>
            <a:endParaRPr lang="en-US" sz="2000" dirty="0">
              <a:latin typeface="Arial" panose="020B0604020202020204" pitchFamily="34" charset="0"/>
              <a:cs typeface="Arial" panose="020B0604020202020204" pitchFamily="34" charset="0"/>
            </a:endParaRPr>
          </a:p>
          <a:p>
            <a:pPr>
              <a:spcAft>
                <a:spcPts val="600"/>
              </a:spcAft>
            </a:pPr>
            <a:r>
              <a:rPr lang="en-US" sz="2800" dirty="0"/>
              <a:t>Promote diversity in the doctoral programs within the disciplines.</a:t>
            </a:r>
          </a:p>
          <a:p>
            <a:pPr>
              <a:spcAft>
                <a:spcPts val="600"/>
              </a:spcAft>
            </a:pPr>
            <a:endParaRPr lang="en-US" sz="2000" dirty="0">
              <a:latin typeface="Arial" panose="020B0604020202020204" pitchFamily="34" charset="0"/>
              <a:cs typeface="Arial" panose="020B0604020202020204" pitchFamily="34" charset="0"/>
            </a:endParaRPr>
          </a:p>
          <a:p>
            <a:pPr marL="342900" indent="-342900">
              <a:spcAft>
                <a:spcPts val="600"/>
              </a:spcAft>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13549E5E-D226-4FF6-BCED-09E9DAF1536E}"/>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509678" y="5599420"/>
            <a:ext cx="2590217" cy="1143000"/>
          </a:xfrm>
          <a:prstGeom prst="rect">
            <a:avLst/>
          </a:prstGeom>
        </p:spPr>
      </p:pic>
      <p:grpSp>
        <p:nvGrpSpPr>
          <p:cNvPr id="4" name="Group 3">
            <a:extLst>
              <a:ext uri="{FF2B5EF4-FFF2-40B4-BE49-F238E27FC236}">
                <a16:creationId xmlns:a16="http://schemas.microsoft.com/office/drawing/2014/main" id="{38B2FB9E-5C12-4101-B04D-A8017FD5EDA9}"/>
              </a:ext>
            </a:extLst>
          </p:cNvPr>
          <p:cNvGrpSpPr/>
          <p:nvPr/>
        </p:nvGrpSpPr>
        <p:grpSpPr>
          <a:xfrm>
            <a:off x="4963586" y="817544"/>
            <a:ext cx="7376460" cy="5003457"/>
            <a:chOff x="3482788" y="910337"/>
            <a:chExt cx="6677211" cy="5003457"/>
          </a:xfrm>
        </p:grpSpPr>
        <p:sp>
          <p:nvSpPr>
            <p:cNvPr id="16" name="Freeform: Shape 15">
              <a:extLst>
                <a:ext uri="{FF2B5EF4-FFF2-40B4-BE49-F238E27FC236}">
                  <a16:creationId xmlns:a16="http://schemas.microsoft.com/office/drawing/2014/main" id="{9166068A-7B67-4BF4-BECE-D91EB2C927FB}"/>
                </a:ext>
              </a:extLst>
            </p:cNvPr>
            <p:cNvSpPr/>
            <p:nvPr/>
          </p:nvSpPr>
          <p:spPr>
            <a:xfrm>
              <a:off x="6427438" y="910337"/>
              <a:ext cx="1613659" cy="1854781"/>
            </a:xfrm>
            <a:custGeom>
              <a:avLst/>
              <a:gdLst>
                <a:gd name="connsiteX0" fmla="*/ 0 w 1854781"/>
                <a:gd name="connsiteY0" fmla="*/ 806830 h 1613659"/>
                <a:gd name="connsiteX1" fmla="*/ 403415 w 1854781"/>
                <a:gd name="connsiteY1" fmla="*/ 0 h 1613659"/>
                <a:gd name="connsiteX2" fmla="*/ 1451366 w 1854781"/>
                <a:gd name="connsiteY2" fmla="*/ 0 h 1613659"/>
                <a:gd name="connsiteX3" fmla="*/ 1854781 w 1854781"/>
                <a:gd name="connsiteY3" fmla="*/ 806830 h 1613659"/>
                <a:gd name="connsiteX4" fmla="*/ 1451366 w 1854781"/>
                <a:gd name="connsiteY4" fmla="*/ 1613659 h 1613659"/>
                <a:gd name="connsiteX5" fmla="*/ 403415 w 1854781"/>
                <a:gd name="connsiteY5" fmla="*/ 1613659 h 1613659"/>
                <a:gd name="connsiteX6" fmla="*/ 0 w 1854781"/>
                <a:gd name="connsiteY6" fmla="*/ 806830 h 16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781" h="1613659">
                  <a:moveTo>
                    <a:pt x="927390" y="0"/>
                  </a:moveTo>
                  <a:lnTo>
                    <a:pt x="1854781" y="350971"/>
                  </a:lnTo>
                  <a:lnTo>
                    <a:pt x="1854781" y="1262688"/>
                  </a:lnTo>
                  <a:lnTo>
                    <a:pt x="927390" y="1613659"/>
                  </a:lnTo>
                  <a:lnTo>
                    <a:pt x="0" y="1262688"/>
                  </a:lnTo>
                  <a:lnTo>
                    <a:pt x="0" y="350971"/>
                  </a:lnTo>
                  <a:lnTo>
                    <a:pt x="927390" y="0"/>
                  </a:lnTo>
                  <a:close/>
                </a:path>
              </a:pathLst>
            </a:custGeom>
            <a:solidFill>
              <a:schemeClr val="accent2"/>
            </a:solidFill>
          </p:spPr>
          <p:style>
            <a:lnRef idx="0">
              <a:schemeClr val="lt1">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308612" tIns="346187" rIns="308612" bIns="346187"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666750">
                <a:lnSpc>
                  <a:spcPct val="90000"/>
                </a:lnSpc>
                <a:spcBef>
                  <a:spcPct val="0"/>
                </a:spcBef>
                <a:spcAft>
                  <a:spcPct val="35000"/>
                </a:spcAft>
                <a:buNone/>
              </a:pPr>
              <a:r>
                <a:rPr lang="en-US" kern="1200" dirty="0"/>
                <a:t>Cross-cultural Mentoring</a:t>
              </a:r>
            </a:p>
          </p:txBody>
        </p:sp>
        <p:sp>
          <p:nvSpPr>
            <p:cNvPr id="17" name="Freeform: Shape 16">
              <a:extLst>
                <a:ext uri="{FF2B5EF4-FFF2-40B4-BE49-F238E27FC236}">
                  <a16:creationId xmlns:a16="http://schemas.microsoft.com/office/drawing/2014/main" id="{A9D02E5A-BCE0-4CED-ABA3-B4733B856573}"/>
                </a:ext>
              </a:extLst>
            </p:cNvPr>
            <p:cNvSpPr/>
            <p:nvPr/>
          </p:nvSpPr>
          <p:spPr>
            <a:xfrm>
              <a:off x="8090064" y="1281293"/>
              <a:ext cx="2069935" cy="1112868"/>
            </a:xfrm>
            <a:custGeom>
              <a:avLst/>
              <a:gdLst>
                <a:gd name="connsiteX0" fmla="*/ 0 w 2069935"/>
                <a:gd name="connsiteY0" fmla="*/ 0 h 1112868"/>
                <a:gd name="connsiteX1" fmla="*/ 2069935 w 2069935"/>
                <a:gd name="connsiteY1" fmla="*/ 0 h 1112868"/>
                <a:gd name="connsiteX2" fmla="*/ 2069935 w 2069935"/>
                <a:gd name="connsiteY2" fmla="*/ 1112868 h 1112868"/>
                <a:gd name="connsiteX3" fmla="*/ 0 w 2069935"/>
                <a:gd name="connsiteY3" fmla="*/ 1112868 h 1112868"/>
                <a:gd name="connsiteX4" fmla="*/ 0 w 2069935"/>
                <a:gd name="connsiteY4" fmla="*/ 0 h 111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935" h="1112868">
                  <a:moveTo>
                    <a:pt x="0" y="0"/>
                  </a:moveTo>
                  <a:lnTo>
                    <a:pt x="2069935" y="0"/>
                  </a:lnTo>
                  <a:lnTo>
                    <a:pt x="2069935" y="1112868"/>
                  </a:lnTo>
                  <a:lnTo>
                    <a:pt x="0" y="11128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666750">
                <a:lnSpc>
                  <a:spcPct val="90000"/>
                </a:lnSpc>
                <a:spcBef>
                  <a:spcPct val="0"/>
                </a:spcBef>
                <a:spcAft>
                  <a:spcPct val="35000"/>
                </a:spcAft>
                <a:buNone/>
              </a:pPr>
              <a:endParaRPr lang="en-US" sz="1500" kern="1200"/>
            </a:p>
          </p:txBody>
        </p:sp>
        <p:sp>
          <p:nvSpPr>
            <p:cNvPr id="18" name="Freeform: Shape 17">
              <a:extLst>
                <a:ext uri="{FF2B5EF4-FFF2-40B4-BE49-F238E27FC236}">
                  <a16:creationId xmlns:a16="http://schemas.microsoft.com/office/drawing/2014/main" id="{11E22955-919C-41FE-87BB-4246219B06BD}"/>
                </a:ext>
              </a:extLst>
            </p:cNvPr>
            <p:cNvSpPr/>
            <p:nvPr/>
          </p:nvSpPr>
          <p:spPr>
            <a:xfrm>
              <a:off x="5552723" y="2484675"/>
              <a:ext cx="1613659" cy="1854781"/>
            </a:xfrm>
            <a:custGeom>
              <a:avLst/>
              <a:gdLst>
                <a:gd name="connsiteX0" fmla="*/ 0 w 1854781"/>
                <a:gd name="connsiteY0" fmla="*/ 806830 h 1613659"/>
                <a:gd name="connsiteX1" fmla="*/ 403415 w 1854781"/>
                <a:gd name="connsiteY1" fmla="*/ 0 h 1613659"/>
                <a:gd name="connsiteX2" fmla="*/ 1451366 w 1854781"/>
                <a:gd name="connsiteY2" fmla="*/ 0 h 1613659"/>
                <a:gd name="connsiteX3" fmla="*/ 1854781 w 1854781"/>
                <a:gd name="connsiteY3" fmla="*/ 806830 h 1613659"/>
                <a:gd name="connsiteX4" fmla="*/ 1451366 w 1854781"/>
                <a:gd name="connsiteY4" fmla="*/ 1613659 h 1613659"/>
                <a:gd name="connsiteX5" fmla="*/ 403415 w 1854781"/>
                <a:gd name="connsiteY5" fmla="*/ 1613659 h 1613659"/>
                <a:gd name="connsiteX6" fmla="*/ 0 w 1854781"/>
                <a:gd name="connsiteY6" fmla="*/ 806830 h 16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781" h="1613659">
                  <a:moveTo>
                    <a:pt x="927390" y="0"/>
                  </a:moveTo>
                  <a:lnTo>
                    <a:pt x="1854781" y="350971"/>
                  </a:lnTo>
                  <a:lnTo>
                    <a:pt x="1854781" y="1262688"/>
                  </a:lnTo>
                  <a:lnTo>
                    <a:pt x="927390" y="1613659"/>
                  </a:lnTo>
                  <a:lnTo>
                    <a:pt x="0" y="1262688"/>
                  </a:lnTo>
                  <a:lnTo>
                    <a:pt x="0" y="350971"/>
                  </a:lnTo>
                  <a:lnTo>
                    <a:pt x="927390" y="0"/>
                  </a:lnTo>
                  <a:close/>
                </a:path>
              </a:pathLst>
            </a:custGeom>
            <a:solidFill>
              <a:schemeClr val="accent4"/>
            </a:solidFill>
          </p:spPr>
          <p:style>
            <a:lnRef idx="0">
              <a:schemeClr val="lt1">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308612" tIns="346187" rIns="308612" bIns="346187"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666750">
                <a:lnSpc>
                  <a:spcPct val="90000"/>
                </a:lnSpc>
                <a:spcBef>
                  <a:spcPct val="0"/>
                </a:spcBef>
                <a:spcAft>
                  <a:spcPct val="35000"/>
                </a:spcAft>
                <a:buNone/>
              </a:pPr>
              <a:r>
                <a:rPr lang="en-US" kern="1200" dirty="0"/>
                <a:t> Diversity Discussions and Initiatives</a:t>
              </a:r>
            </a:p>
          </p:txBody>
        </p:sp>
        <p:sp>
          <p:nvSpPr>
            <p:cNvPr id="19" name="Freeform: Shape 18">
              <a:extLst>
                <a:ext uri="{FF2B5EF4-FFF2-40B4-BE49-F238E27FC236}">
                  <a16:creationId xmlns:a16="http://schemas.microsoft.com/office/drawing/2014/main" id="{E67077AB-668C-4D7B-BAB2-EB95362C612C}"/>
                </a:ext>
              </a:extLst>
            </p:cNvPr>
            <p:cNvSpPr/>
            <p:nvPr/>
          </p:nvSpPr>
          <p:spPr>
            <a:xfrm>
              <a:off x="3482788" y="2855632"/>
              <a:ext cx="2003163" cy="1112868"/>
            </a:xfrm>
            <a:custGeom>
              <a:avLst/>
              <a:gdLst>
                <a:gd name="connsiteX0" fmla="*/ 0 w 2003163"/>
                <a:gd name="connsiteY0" fmla="*/ 0 h 1112868"/>
                <a:gd name="connsiteX1" fmla="*/ 2003163 w 2003163"/>
                <a:gd name="connsiteY1" fmla="*/ 0 h 1112868"/>
                <a:gd name="connsiteX2" fmla="*/ 2003163 w 2003163"/>
                <a:gd name="connsiteY2" fmla="*/ 1112868 h 1112868"/>
                <a:gd name="connsiteX3" fmla="*/ 0 w 2003163"/>
                <a:gd name="connsiteY3" fmla="*/ 1112868 h 1112868"/>
                <a:gd name="connsiteX4" fmla="*/ 0 w 2003163"/>
                <a:gd name="connsiteY4" fmla="*/ 0 h 111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03163" h="1112868">
                  <a:moveTo>
                    <a:pt x="0" y="0"/>
                  </a:moveTo>
                  <a:lnTo>
                    <a:pt x="2003163" y="0"/>
                  </a:lnTo>
                  <a:lnTo>
                    <a:pt x="2003163" y="1112868"/>
                  </a:lnTo>
                  <a:lnTo>
                    <a:pt x="0" y="11128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r" defTabSz="666750">
                <a:lnSpc>
                  <a:spcPct val="90000"/>
                </a:lnSpc>
                <a:spcBef>
                  <a:spcPct val="0"/>
                </a:spcBef>
                <a:spcAft>
                  <a:spcPct val="35000"/>
                </a:spcAft>
                <a:buNone/>
              </a:pPr>
              <a:endParaRPr lang="en-US" sz="1500" kern="1200"/>
            </a:p>
          </p:txBody>
        </p:sp>
        <p:sp>
          <p:nvSpPr>
            <p:cNvPr id="20" name="Freeform: Shape 19">
              <a:extLst>
                <a:ext uri="{FF2B5EF4-FFF2-40B4-BE49-F238E27FC236}">
                  <a16:creationId xmlns:a16="http://schemas.microsoft.com/office/drawing/2014/main" id="{18EBA577-5E16-4D12-931C-73968DCB7BA9}"/>
                </a:ext>
              </a:extLst>
            </p:cNvPr>
            <p:cNvSpPr/>
            <p:nvPr/>
          </p:nvSpPr>
          <p:spPr>
            <a:xfrm>
              <a:off x="7295476" y="2484675"/>
              <a:ext cx="1613659" cy="1854781"/>
            </a:xfrm>
            <a:custGeom>
              <a:avLst/>
              <a:gdLst>
                <a:gd name="connsiteX0" fmla="*/ 0 w 1854781"/>
                <a:gd name="connsiteY0" fmla="*/ 806830 h 1613659"/>
                <a:gd name="connsiteX1" fmla="*/ 403415 w 1854781"/>
                <a:gd name="connsiteY1" fmla="*/ 0 h 1613659"/>
                <a:gd name="connsiteX2" fmla="*/ 1451366 w 1854781"/>
                <a:gd name="connsiteY2" fmla="*/ 0 h 1613659"/>
                <a:gd name="connsiteX3" fmla="*/ 1854781 w 1854781"/>
                <a:gd name="connsiteY3" fmla="*/ 806830 h 1613659"/>
                <a:gd name="connsiteX4" fmla="*/ 1451366 w 1854781"/>
                <a:gd name="connsiteY4" fmla="*/ 1613659 h 1613659"/>
                <a:gd name="connsiteX5" fmla="*/ 403415 w 1854781"/>
                <a:gd name="connsiteY5" fmla="*/ 1613659 h 1613659"/>
                <a:gd name="connsiteX6" fmla="*/ 0 w 1854781"/>
                <a:gd name="connsiteY6" fmla="*/ 806830 h 16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781" h="1613659">
                  <a:moveTo>
                    <a:pt x="927390" y="0"/>
                  </a:moveTo>
                  <a:lnTo>
                    <a:pt x="1854781" y="350971"/>
                  </a:lnTo>
                  <a:lnTo>
                    <a:pt x="1854781" y="1262688"/>
                  </a:lnTo>
                  <a:lnTo>
                    <a:pt x="927390" y="1613659"/>
                  </a:lnTo>
                  <a:lnTo>
                    <a:pt x="0" y="1262688"/>
                  </a:lnTo>
                  <a:lnTo>
                    <a:pt x="0" y="350971"/>
                  </a:lnTo>
                  <a:lnTo>
                    <a:pt x="927390" y="0"/>
                  </a:lnTo>
                  <a:close/>
                </a:path>
              </a:pathLst>
            </a:custGeom>
            <a:solidFill>
              <a:schemeClr val="accent5"/>
            </a:solidFill>
          </p:spPr>
          <p:style>
            <a:lnRef idx="0">
              <a:schemeClr val="lt1">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251462" tIns="289037" rIns="251462" bIns="289037"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800100">
                <a:lnSpc>
                  <a:spcPct val="90000"/>
                </a:lnSpc>
                <a:spcBef>
                  <a:spcPct val="0"/>
                </a:spcBef>
                <a:spcAft>
                  <a:spcPct val="35000"/>
                </a:spcAft>
                <a:buNone/>
              </a:pPr>
              <a:r>
                <a:rPr lang="en-US" dirty="0"/>
                <a:t>Study pathways through doctoral program</a:t>
              </a:r>
              <a:endParaRPr lang="en-US" sz="1800" kern="1200" dirty="0"/>
            </a:p>
          </p:txBody>
        </p:sp>
        <p:sp>
          <p:nvSpPr>
            <p:cNvPr id="21" name="Freeform: Shape 20">
              <a:extLst>
                <a:ext uri="{FF2B5EF4-FFF2-40B4-BE49-F238E27FC236}">
                  <a16:creationId xmlns:a16="http://schemas.microsoft.com/office/drawing/2014/main" id="{F16D7807-B5E3-429C-B682-2028C7105412}"/>
                </a:ext>
              </a:extLst>
            </p:cNvPr>
            <p:cNvSpPr/>
            <p:nvPr/>
          </p:nvSpPr>
          <p:spPr>
            <a:xfrm>
              <a:off x="6427438" y="4059012"/>
              <a:ext cx="1613659" cy="1854782"/>
            </a:xfrm>
            <a:custGeom>
              <a:avLst/>
              <a:gdLst>
                <a:gd name="connsiteX0" fmla="*/ 0 w 1854781"/>
                <a:gd name="connsiteY0" fmla="*/ 806830 h 1613659"/>
                <a:gd name="connsiteX1" fmla="*/ 403415 w 1854781"/>
                <a:gd name="connsiteY1" fmla="*/ 0 h 1613659"/>
                <a:gd name="connsiteX2" fmla="*/ 1451366 w 1854781"/>
                <a:gd name="connsiteY2" fmla="*/ 0 h 1613659"/>
                <a:gd name="connsiteX3" fmla="*/ 1854781 w 1854781"/>
                <a:gd name="connsiteY3" fmla="*/ 806830 h 1613659"/>
                <a:gd name="connsiteX4" fmla="*/ 1451366 w 1854781"/>
                <a:gd name="connsiteY4" fmla="*/ 1613659 h 1613659"/>
                <a:gd name="connsiteX5" fmla="*/ 403415 w 1854781"/>
                <a:gd name="connsiteY5" fmla="*/ 1613659 h 1613659"/>
                <a:gd name="connsiteX6" fmla="*/ 0 w 1854781"/>
                <a:gd name="connsiteY6" fmla="*/ 806830 h 1613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54781" h="1613659">
                  <a:moveTo>
                    <a:pt x="927390" y="0"/>
                  </a:moveTo>
                  <a:lnTo>
                    <a:pt x="1854781" y="350971"/>
                  </a:lnTo>
                  <a:lnTo>
                    <a:pt x="1854781" y="1262688"/>
                  </a:lnTo>
                  <a:lnTo>
                    <a:pt x="927390" y="1613659"/>
                  </a:lnTo>
                  <a:lnTo>
                    <a:pt x="0" y="1262688"/>
                  </a:lnTo>
                  <a:lnTo>
                    <a:pt x="0" y="350971"/>
                  </a:lnTo>
                  <a:lnTo>
                    <a:pt x="927390" y="0"/>
                  </a:lnTo>
                  <a:close/>
                </a:path>
              </a:pathLst>
            </a:custGeom>
            <a:solidFill>
              <a:schemeClr val="accent6">
                <a:lumMod val="75000"/>
              </a:schemeClr>
            </a:solidFill>
          </p:spPr>
          <p:style>
            <a:lnRef idx="0">
              <a:schemeClr val="lt1">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308612" tIns="346188" rIns="308612" bIns="346187" numCol="1" spcCol="127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lvl="0" indent="0" algn="ctr" defTabSz="666750">
                <a:lnSpc>
                  <a:spcPct val="90000"/>
                </a:lnSpc>
                <a:spcBef>
                  <a:spcPct val="0"/>
                </a:spcBef>
                <a:spcAft>
                  <a:spcPct val="35000"/>
                </a:spcAft>
                <a:buNone/>
              </a:pPr>
              <a:r>
                <a:rPr lang="en-US" dirty="0"/>
                <a:t>Develop </a:t>
              </a:r>
              <a:r>
                <a:rPr lang="en-US" dirty="0" err="1"/>
                <a:t>departmentplan</a:t>
              </a:r>
              <a:endParaRPr lang="en-US" kern="1200" dirty="0"/>
            </a:p>
          </p:txBody>
        </p:sp>
        <p:sp>
          <p:nvSpPr>
            <p:cNvPr id="22" name="Freeform: Shape 21">
              <a:extLst>
                <a:ext uri="{FF2B5EF4-FFF2-40B4-BE49-F238E27FC236}">
                  <a16:creationId xmlns:a16="http://schemas.microsoft.com/office/drawing/2014/main" id="{9A844913-9B9B-41E2-9516-1F3034DD5A39}"/>
                </a:ext>
              </a:extLst>
            </p:cNvPr>
            <p:cNvSpPr/>
            <p:nvPr/>
          </p:nvSpPr>
          <p:spPr>
            <a:xfrm>
              <a:off x="8090064" y="4429970"/>
              <a:ext cx="2069935" cy="1112868"/>
            </a:xfrm>
            <a:custGeom>
              <a:avLst/>
              <a:gdLst>
                <a:gd name="connsiteX0" fmla="*/ 0 w 2069935"/>
                <a:gd name="connsiteY0" fmla="*/ 0 h 1112868"/>
                <a:gd name="connsiteX1" fmla="*/ 2069935 w 2069935"/>
                <a:gd name="connsiteY1" fmla="*/ 0 h 1112868"/>
                <a:gd name="connsiteX2" fmla="*/ 2069935 w 2069935"/>
                <a:gd name="connsiteY2" fmla="*/ 1112868 h 1112868"/>
                <a:gd name="connsiteX3" fmla="*/ 0 w 2069935"/>
                <a:gd name="connsiteY3" fmla="*/ 1112868 h 1112868"/>
                <a:gd name="connsiteX4" fmla="*/ 0 w 2069935"/>
                <a:gd name="connsiteY4" fmla="*/ 0 h 1112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9935" h="1112868">
                  <a:moveTo>
                    <a:pt x="0" y="0"/>
                  </a:moveTo>
                  <a:lnTo>
                    <a:pt x="2069935" y="0"/>
                  </a:lnTo>
                  <a:lnTo>
                    <a:pt x="2069935" y="1112868"/>
                  </a:lnTo>
                  <a:lnTo>
                    <a:pt x="0" y="111286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7150" tIns="57150" rIns="57150" bIns="57150" numCol="1" spcCol="1270" anchor="ctr" anchorCtr="0">
              <a:noAutofit/>
            </a:bodyPr>
            <a:lstStyle>
              <a:defPPr>
                <a:defRPr lang="en-US"/>
              </a:defPPr>
              <a:lvl1pPr marL="0" algn="l" defTabSz="914400" rtl="0" eaLnBrk="1" latinLnBrk="0" hangingPunct="1">
                <a:defRPr sz="1800" kern="1200">
                  <a:solidFill>
                    <a:schemeClr val="tx1">
                      <a:hueOff val="0"/>
                      <a:satOff val="0"/>
                      <a:lumOff val="0"/>
                      <a:alphaOff val="0"/>
                    </a:schemeClr>
                  </a:solidFill>
                  <a:latin typeface="+mn-lt"/>
                  <a:ea typeface="+mn-ea"/>
                  <a:cs typeface="+mn-cs"/>
                </a:defRPr>
              </a:lvl1pPr>
              <a:lvl2pPr marL="457200" algn="l" defTabSz="914400" rtl="0" eaLnBrk="1" latinLnBrk="0" hangingPunct="1">
                <a:defRPr sz="1800" kern="1200">
                  <a:solidFill>
                    <a:schemeClr val="tx1">
                      <a:hueOff val="0"/>
                      <a:satOff val="0"/>
                      <a:lumOff val="0"/>
                      <a:alphaOff val="0"/>
                    </a:schemeClr>
                  </a:solidFill>
                  <a:latin typeface="+mn-lt"/>
                  <a:ea typeface="+mn-ea"/>
                  <a:cs typeface="+mn-cs"/>
                </a:defRPr>
              </a:lvl2pPr>
              <a:lvl3pPr marL="914400" algn="l" defTabSz="914400" rtl="0" eaLnBrk="1" latinLnBrk="0" hangingPunct="1">
                <a:defRPr sz="1800" kern="1200">
                  <a:solidFill>
                    <a:schemeClr val="tx1">
                      <a:hueOff val="0"/>
                      <a:satOff val="0"/>
                      <a:lumOff val="0"/>
                      <a:alphaOff val="0"/>
                    </a:schemeClr>
                  </a:solidFill>
                  <a:latin typeface="+mn-lt"/>
                  <a:ea typeface="+mn-ea"/>
                  <a:cs typeface="+mn-cs"/>
                </a:defRPr>
              </a:lvl3pPr>
              <a:lvl4pPr marL="1371600" algn="l" defTabSz="914400" rtl="0" eaLnBrk="1" latinLnBrk="0" hangingPunct="1">
                <a:defRPr sz="1800" kern="1200">
                  <a:solidFill>
                    <a:schemeClr val="tx1">
                      <a:hueOff val="0"/>
                      <a:satOff val="0"/>
                      <a:lumOff val="0"/>
                      <a:alphaOff val="0"/>
                    </a:schemeClr>
                  </a:solidFill>
                  <a:latin typeface="+mn-lt"/>
                  <a:ea typeface="+mn-ea"/>
                  <a:cs typeface="+mn-cs"/>
                </a:defRPr>
              </a:lvl4pPr>
              <a:lvl5pPr marL="1828800" algn="l" defTabSz="914400" rtl="0" eaLnBrk="1" latinLnBrk="0" hangingPunct="1">
                <a:defRPr sz="1800" kern="1200">
                  <a:solidFill>
                    <a:schemeClr val="tx1">
                      <a:hueOff val="0"/>
                      <a:satOff val="0"/>
                      <a:lumOff val="0"/>
                      <a:alphaOff val="0"/>
                    </a:schemeClr>
                  </a:solidFill>
                  <a:latin typeface="+mn-lt"/>
                  <a:ea typeface="+mn-ea"/>
                  <a:cs typeface="+mn-cs"/>
                </a:defRPr>
              </a:lvl5pPr>
              <a:lvl6pPr marL="2286000" algn="l" defTabSz="914400" rtl="0" eaLnBrk="1" latinLnBrk="0" hangingPunct="1">
                <a:defRPr sz="1800" kern="1200">
                  <a:solidFill>
                    <a:schemeClr val="tx1">
                      <a:hueOff val="0"/>
                      <a:satOff val="0"/>
                      <a:lumOff val="0"/>
                      <a:alphaOff val="0"/>
                    </a:schemeClr>
                  </a:solidFill>
                  <a:latin typeface="+mn-lt"/>
                  <a:ea typeface="+mn-ea"/>
                  <a:cs typeface="+mn-cs"/>
                </a:defRPr>
              </a:lvl6pPr>
              <a:lvl7pPr marL="2743200" algn="l" defTabSz="914400" rtl="0" eaLnBrk="1" latinLnBrk="0" hangingPunct="1">
                <a:defRPr sz="1800" kern="1200">
                  <a:solidFill>
                    <a:schemeClr val="tx1">
                      <a:hueOff val="0"/>
                      <a:satOff val="0"/>
                      <a:lumOff val="0"/>
                      <a:alphaOff val="0"/>
                    </a:schemeClr>
                  </a:solidFill>
                  <a:latin typeface="+mn-lt"/>
                  <a:ea typeface="+mn-ea"/>
                  <a:cs typeface="+mn-cs"/>
                </a:defRPr>
              </a:lvl7pPr>
              <a:lvl8pPr marL="3200400" algn="l" defTabSz="914400" rtl="0" eaLnBrk="1" latinLnBrk="0" hangingPunct="1">
                <a:defRPr sz="1800" kern="1200">
                  <a:solidFill>
                    <a:schemeClr val="tx1">
                      <a:hueOff val="0"/>
                      <a:satOff val="0"/>
                      <a:lumOff val="0"/>
                      <a:alphaOff val="0"/>
                    </a:schemeClr>
                  </a:solidFill>
                  <a:latin typeface="+mn-lt"/>
                  <a:ea typeface="+mn-ea"/>
                  <a:cs typeface="+mn-cs"/>
                </a:defRPr>
              </a:lvl8pPr>
              <a:lvl9pPr marL="3657600" algn="l" defTabSz="914400" rtl="0" eaLnBrk="1" latinLnBrk="0" hangingPunct="1">
                <a:defRPr sz="1800" kern="1200">
                  <a:solidFill>
                    <a:schemeClr val="tx1">
                      <a:hueOff val="0"/>
                      <a:satOff val="0"/>
                      <a:lumOff val="0"/>
                      <a:alphaOff val="0"/>
                    </a:schemeClr>
                  </a:solidFill>
                  <a:latin typeface="+mn-lt"/>
                  <a:ea typeface="+mn-ea"/>
                  <a:cs typeface="+mn-cs"/>
                </a:defRPr>
              </a:lvl9pPr>
            </a:lstStyle>
            <a:p>
              <a:pPr marL="0" lvl="0" indent="0" algn="l" defTabSz="666750">
                <a:lnSpc>
                  <a:spcPct val="90000"/>
                </a:lnSpc>
                <a:spcBef>
                  <a:spcPct val="0"/>
                </a:spcBef>
                <a:spcAft>
                  <a:spcPct val="35000"/>
                </a:spcAft>
                <a:buNone/>
              </a:pPr>
              <a:endParaRPr lang="en-US" sz="1500" kern="1200"/>
            </a:p>
          </p:txBody>
        </p:sp>
      </p:grpSp>
    </p:spTree>
    <p:extLst>
      <p:ext uri="{BB962C8B-B14F-4D97-AF65-F5344CB8AC3E}">
        <p14:creationId xmlns:p14="http://schemas.microsoft.com/office/powerpoint/2010/main" val="37040522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F38256AB-8472-43A1-97BB-67BA24A47155}"/>
              </a:ext>
            </a:extLst>
          </p:cNvPr>
          <p:cNvSpPr>
            <a:spLocks noGrp="1"/>
          </p:cNvSpPr>
          <p:nvPr>
            <p:ph type="title"/>
          </p:nvPr>
        </p:nvSpPr>
        <p:spPr>
          <a:xfrm>
            <a:off x="609600" y="731836"/>
            <a:ext cx="10972800" cy="619404"/>
          </a:xfrm>
        </p:spPr>
        <p:txBody>
          <a:bodyPr>
            <a:normAutofit fontScale="90000"/>
          </a:bodyPr>
          <a:lstStyle/>
          <a:p>
            <a:pPr algn="ctr"/>
            <a:r>
              <a:rPr lang="en-US" dirty="0">
                <a:latin typeface="Arial" panose="020B0604020202020204" pitchFamily="34" charset="0"/>
                <a:cs typeface="Arial" panose="020B0604020202020204" pitchFamily="34" charset="0"/>
              </a:rPr>
              <a:t>AGEP-NC Aims</a:t>
            </a:r>
          </a:p>
        </p:txBody>
      </p:sp>
      <p:sp>
        <p:nvSpPr>
          <p:cNvPr id="3" name="Content Placeholder 2">
            <a:extLst>
              <a:ext uri="{FF2B5EF4-FFF2-40B4-BE49-F238E27FC236}">
                <a16:creationId xmlns:a16="http://schemas.microsoft.com/office/drawing/2014/main" id="{5BB8CEC6-9C1C-4F8C-BF3F-78E2A9D906DD}"/>
              </a:ext>
            </a:extLst>
          </p:cNvPr>
          <p:cNvSpPr>
            <a:spLocks noGrp="1"/>
          </p:cNvSpPr>
          <p:nvPr>
            <p:ph idx="1"/>
          </p:nvPr>
        </p:nvSpPr>
        <p:spPr>
          <a:xfrm>
            <a:off x="609600" y="1869141"/>
            <a:ext cx="10972800" cy="4257023"/>
          </a:xfrm>
        </p:spPr>
        <p:txBody>
          <a:bodyPr>
            <a:normAutofit lnSpcReduction="10000"/>
          </a:bodyPr>
          <a:lstStyle/>
          <a:p>
            <a:pPr marL="0" indent="0">
              <a:buNone/>
            </a:pPr>
            <a:r>
              <a:rPr lang="en-US" dirty="0">
                <a:latin typeface="Arial" panose="020B0604020202020204" pitchFamily="34" charset="0"/>
                <a:cs typeface="Arial" panose="020B0604020202020204" pitchFamily="34" charset="0"/>
              </a:rPr>
              <a:t>Develop, implement, and study a model for creating institutional, department-level and faculty change</a:t>
            </a:r>
            <a:br>
              <a:rPr lang="en-US" dirty="0">
                <a:latin typeface="Arial" panose="020B0604020202020204" pitchFamily="34" charset="0"/>
                <a:cs typeface="Arial" panose="020B0604020202020204" pitchFamily="34" charset="0"/>
              </a:rPr>
            </a:b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Promote </a:t>
            </a:r>
            <a:r>
              <a:rPr lang="en-US" dirty="0">
                <a:solidFill>
                  <a:srgbClr val="C00000"/>
                </a:solidFill>
                <a:latin typeface="Arial" panose="020B0604020202020204" pitchFamily="34" charset="0"/>
                <a:cs typeface="Arial" panose="020B0604020202020204" pitchFamily="34" charset="0"/>
              </a:rPr>
              <a:t>PhD completion </a:t>
            </a:r>
            <a:r>
              <a:rPr lang="en-US" dirty="0">
                <a:latin typeface="Arial" panose="020B0604020202020204" pitchFamily="34" charset="0"/>
                <a:cs typeface="Arial" panose="020B0604020202020204" pitchFamily="34" charset="0"/>
              </a:rPr>
              <a:t>and </a:t>
            </a:r>
            <a:r>
              <a:rPr lang="en-US" dirty="0">
                <a:solidFill>
                  <a:srgbClr val="C00000"/>
                </a:solidFill>
                <a:latin typeface="Arial" panose="020B0604020202020204" pitchFamily="34" charset="0"/>
                <a:cs typeface="Arial" panose="020B0604020202020204" pitchFamily="34" charset="0"/>
              </a:rPr>
              <a:t>progression to faculty careers </a:t>
            </a:r>
            <a:r>
              <a:rPr lang="en-US" dirty="0">
                <a:latin typeface="Arial" panose="020B0604020202020204" pitchFamily="34" charset="0"/>
                <a:cs typeface="Arial" panose="020B0604020202020204" pitchFamily="34" charset="0"/>
              </a:rPr>
              <a:t>among historically underrepresented minority US students in STEM disciplines.</a:t>
            </a: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Website: </a:t>
            </a:r>
            <a:r>
              <a:rPr lang="en-US" dirty="0">
                <a:latin typeface="Arial" panose="020B0604020202020204" pitchFamily="34" charset="0"/>
                <a:cs typeface="Arial" panose="020B0604020202020204" pitchFamily="34" charset="0"/>
                <a:hlinkClick r:id="rId3" action="ppaction://hlinkfile"/>
              </a:rPr>
              <a:t>agep-nc.org</a:t>
            </a:r>
            <a:endParaRPr lang="en-US" dirty="0">
              <a:latin typeface="Arial" panose="020B0604020202020204" pitchFamily="34" charset="0"/>
              <a:cs typeface="Arial" panose="020B0604020202020204" pitchFamily="34" charset="0"/>
            </a:endParaRPr>
          </a:p>
          <a:p>
            <a:endParaRPr lang="en-US" dirty="0"/>
          </a:p>
        </p:txBody>
      </p:sp>
      <p:pic>
        <p:nvPicPr>
          <p:cNvPr id="5" name="Picture 4">
            <a:extLst>
              <a:ext uri="{FF2B5EF4-FFF2-40B4-BE49-F238E27FC236}">
                <a16:creationId xmlns:a16="http://schemas.microsoft.com/office/drawing/2014/main" id="{7F47A6B1-662B-46C4-B76E-2A9DA67A1962}"/>
              </a:ext>
            </a:extLst>
          </p:cNvPr>
          <p:cNvPicPr>
            <a:picLocks noChangeAspect="1"/>
          </p:cNvPicPr>
          <p:nvPr/>
        </p:nvPicPr>
        <p:blipFill rotWithShape="1">
          <a:blip r:embed="rId4">
            <a:extLst>
              <a:ext uri="{28A0092B-C50C-407E-A947-70E740481C1C}">
                <a14:useLocalDpi xmlns:a14="http://schemas.microsoft.com/office/drawing/2010/main" val="0"/>
              </a:ext>
            </a:extLst>
          </a:blip>
          <a:srcRect t="26861" r="2630" b="30173"/>
          <a:stretch/>
        </p:blipFill>
        <p:spPr>
          <a:xfrm>
            <a:off x="9081144" y="5399964"/>
            <a:ext cx="3003931" cy="1325562"/>
          </a:xfrm>
          <a:prstGeom prst="rect">
            <a:avLst/>
          </a:prstGeom>
        </p:spPr>
      </p:pic>
    </p:spTree>
    <p:extLst>
      <p:ext uri="{BB962C8B-B14F-4D97-AF65-F5344CB8AC3E}">
        <p14:creationId xmlns:p14="http://schemas.microsoft.com/office/powerpoint/2010/main" val="14853857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F38256AB-8472-43A1-97BB-67BA24A47155}"/>
              </a:ext>
            </a:extLst>
          </p:cNvPr>
          <p:cNvSpPr>
            <a:spLocks noGrp="1"/>
          </p:cNvSpPr>
          <p:nvPr>
            <p:ph type="title"/>
          </p:nvPr>
        </p:nvSpPr>
        <p:spPr>
          <a:xfrm>
            <a:off x="139670" y="18108"/>
            <a:ext cx="8908729" cy="1152323"/>
          </a:xfrm>
        </p:spPr>
        <p:txBody>
          <a:bodyPr>
            <a:normAutofit fontScale="90000"/>
          </a:bodyPr>
          <a:lstStyle/>
          <a:p>
            <a:br>
              <a:rPr lang="en-US" dirty="0"/>
            </a:br>
            <a:r>
              <a:rPr lang="en-US" sz="3600" dirty="0">
                <a:latin typeface="Arial" panose="020B0604020202020204" pitchFamily="34" charset="0"/>
                <a:cs typeface="Arial" panose="020B0604020202020204" pitchFamily="34" charset="0"/>
              </a:rPr>
              <a:t>Approach: </a:t>
            </a:r>
            <a:br>
              <a:rPr lang="en-US" sz="3600" dirty="0">
                <a:latin typeface="Arial" panose="020B0604020202020204" pitchFamily="34" charset="0"/>
                <a:cs typeface="Arial" panose="020B0604020202020204" pitchFamily="34" charset="0"/>
              </a:rPr>
            </a:br>
            <a:r>
              <a:rPr lang="en-US" sz="3600" dirty="0">
                <a:latin typeface="Arial" panose="020B0604020202020204" pitchFamily="34" charset="0"/>
                <a:cs typeface="Arial" panose="020B0604020202020204" pitchFamily="34" charset="0"/>
              </a:rPr>
              <a:t>Focus on Faculty and Departmental Planning</a:t>
            </a:r>
            <a:br>
              <a:rPr lang="en-US" sz="3600" dirty="0"/>
            </a:br>
            <a:endParaRPr lang="en-US" sz="3600" dirty="0"/>
          </a:p>
        </p:txBody>
      </p:sp>
      <p:sp>
        <p:nvSpPr>
          <p:cNvPr id="3" name="Content Placeholder 2">
            <a:extLst>
              <a:ext uri="{FF2B5EF4-FFF2-40B4-BE49-F238E27FC236}">
                <a16:creationId xmlns:a16="http://schemas.microsoft.com/office/drawing/2014/main" id="{5BB8CEC6-9C1C-4F8C-BF3F-78E2A9D906DD}"/>
              </a:ext>
            </a:extLst>
          </p:cNvPr>
          <p:cNvSpPr>
            <a:spLocks noGrp="1"/>
          </p:cNvSpPr>
          <p:nvPr>
            <p:ph idx="1"/>
          </p:nvPr>
        </p:nvSpPr>
        <p:spPr>
          <a:xfrm>
            <a:off x="326494" y="1607192"/>
            <a:ext cx="11725836" cy="4988859"/>
          </a:xfrm>
        </p:spPr>
        <p:txBody>
          <a:bodyPr>
            <a:normAutofit fontScale="92500" lnSpcReduction="20000"/>
          </a:bodyPr>
          <a:lstStyle/>
          <a:p>
            <a:pPr marL="0" indent="0">
              <a:buNone/>
            </a:pPr>
            <a:r>
              <a:rPr lang="en-US" dirty="0">
                <a:solidFill>
                  <a:srgbClr val="C00000"/>
                </a:solidFill>
                <a:latin typeface="Arial" panose="020B0604020202020204" pitchFamily="34" charset="0"/>
                <a:cs typeface="Arial" panose="020B0604020202020204" pitchFamily="34" charset="0"/>
              </a:rPr>
              <a:t>Why?</a:t>
            </a:r>
          </a:p>
          <a:p>
            <a:r>
              <a:rPr lang="en-US" dirty="0">
                <a:latin typeface="Arial" panose="020B0604020202020204" pitchFamily="34" charset="0"/>
                <a:cs typeface="Arial" panose="020B0604020202020204" pitchFamily="34" charset="0"/>
              </a:rPr>
              <a:t>Faculty set program requirements and culture</a:t>
            </a:r>
          </a:p>
          <a:p>
            <a:r>
              <a:rPr lang="en-US" dirty="0">
                <a:latin typeface="Arial" panose="020B0604020202020204" pitchFamily="34" charset="0"/>
                <a:cs typeface="Arial" panose="020B0604020202020204" pitchFamily="34" charset="0"/>
              </a:rPr>
              <a:t>Dissertation advisors have direct impact on progress and career direction</a:t>
            </a:r>
          </a:p>
          <a:p>
            <a:endParaRPr lang="en-US" dirty="0">
              <a:latin typeface="Arial" panose="020B0604020202020204" pitchFamily="34" charset="0"/>
              <a:cs typeface="Arial" panose="020B0604020202020204" pitchFamily="34" charset="0"/>
            </a:endParaRPr>
          </a:p>
          <a:p>
            <a:pPr marL="0" indent="0">
              <a:buNone/>
            </a:pPr>
            <a:r>
              <a:rPr lang="en-US" dirty="0">
                <a:solidFill>
                  <a:srgbClr val="C00000"/>
                </a:solidFill>
                <a:latin typeface="Arial" panose="020B0604020202020204" pitchFamily="34" charset="0"/>
                <a:cs typeface="Arial" panose="020B0604020202020204" pitchFamily="34" charset="0"/>
              </a:rPr>
              <a:t>How?</a:t>
            </a:r>
          </a:p>
          <a:p>
            <a:r>
              <a:rPr lang="en-US" dirty="0">
                <a:latin typeface="Arial" panose="020B0604020202020204" pitchFamily="34" charset="0"/>
                <a:cs typeface="Arial" panose="020B0604020202020204" pitchFamily="34" charset="0"/>
              </a:rPr>
              <a:t>Faculty Fellows monthly reading/discussion group</a:t>
            </a:r>
          </a:p>
          <a:p>
            <a:r>
              <a:rPr lang="en-US" dirty="0">
                <a:latin typeface="Arial" panose="020B0604020202020204" pitchFamily="34" charset="0"/>
                <a:cs typeface="Arial" panose="020B0604020202020204" pitchFamily="34" charset="0"/>
              </a:rPr>
              <a:t>Departmental discussions and programming regarding mentoring and diversity and inclusion in the discipline</a:t>
            </a:r>
          </a:p>
          <a:p>
            <a:r>
              <a:rPr lang="en-US" dirty="0">
                <a:latin typeface="Arial" panose="020B0604020202020204" pitchFamily="34" charset="0"/>
                <a:cs typeface="Arial" panose="020B0604020202020204" pitchFamily="34" charset="0"/>
              </a:rPr>
              <a:t>Faculty study URM student experiences and progress through doctoral program</a:t>
            </a:r>
          </a:p>
          <a:p>
            <a:r>
              <a:rPr lang="en-US" dirty="0">
                <a:latin typeface="Arial" panose="020B0604020202020204" pitchFamily="34" charset="0"/>
                <a:cs typeface="Arial" panose="020B0604020202020204" pitchFamily="34" charset="0"/>
              </a:rPr>
              <a:t>Sensemaking initiatives within the department and discipline</a:t>
            </a:r>
          </a:p>
          <a:p>
            <a:r>
              <a:rPr lang="en-US" dirty="0">
                <a:latin typeface="Arial" panose="020B0604020202020204" pitchFamily="34" charset="0"/>
                <a:cs typeface="Arial" panose="020B0604020202020204" pitchFamily="34" charset="0"/>
              </a:rPr>
              <a:t>Faculty develop departmental plan to promote success of URM doctoral students </a:t>
            </a:r>
          </a:p>
          <a:p>
            <a:pPr marL="0" indent="0">
              <a:buNone/>
            </a:pPr>
            <a:endParaRPr lang="en-US" dirty="0"/>
          </a:p>
        </p:txBody>
      </p:sp>
      <p:pic>
        <p:nvPicPr>
          <p:cNvPr id="5" name="Picture 4">
            <a:extLst>
              <a:ext uri="{FF2B5EF4-FFF2-40B4-BE49-F238E27FC236}">
                <a16:creationId xmlns:a16="http://schemas.microsoft.com/office/drawing/2014/main" id="{4BD61368-D59F-4B53-ACFF-C9C296C05C61}"/>
              </a:ext>
            </a:extLst>
          </p:cNvPr>
          <p:cNvPicPr>
            <a:picLocks noChangeAspect="1"/>
          </p:cNvPicPr>
          <p:nvPr/>
        </p:nvPicPr>
        <p:blipFill rotWithShape="1">
          <a:blip r:embed="rId3">
            <a:extLst>
              <a:ext uri="{28A0092B-C50C-407E-A947-70E740481C1C}">
                <a14:useLocalDpi xmlns:a14="http://schemas.microsoft.com/office/drawing/2010/main" val="0"/>
              </a:ext>
            </a:extLst>
          </a:blip>
          <a:srcRect t="26861" r="2630" b="30173"/>
          <a:stretch/>
        </p:blipFill>
        <p:spPr>
          <a:xfrm>
            <a:off x="9048399" y="103453"/>
            <a:ext cx="3003931" cy="1325562"/>
          </a:xfrm>
          <a:prstGeom prst="rect">
            <a:avLst/>
          </a:prstGeom>
        </p:spPr>
      </p:pic>
    </p:spTree>
    <p:extLst>
      <p:ext uri="{BB962C8B-B14F-4D97-AF65-F5344CB8AC3E}">
        <p14:creationId xmlns:p14="http://schemas.microsoft.com/office/powerpoint/2010/main" val="242640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2" name="Title 1">
            <a:extLst>
              <a:ext uri="{FF2B5EF4-FFF2-40B4-BE49-F238E27FC236}">
                <a16:creationId xmlns:a16="http://schemas.microsoft.com/office/drawing/2014/main" id="{F38256AB-8472-43A1-97BB-67BA24A47155}"/>
              </a:ext>
            </a:extLst>
          </p:cNvPr>
          <p:cNvSpPr>
            <a:spLocks noGrp="1"/>
          </p:cNvSpPr>
          <p:nvPr>
            <p:ph type="title"/>
          </p:nvPr>
        </p:nvSpPr>
        <p:spPr>
          <a:xfrm>
            <a:off x="609600" y="449448"/>
            <a:ext cx="10972800" cy="619404"/>
          </a:xfrm>
        </p:spPr>
        <p:txBody>
          <a:bodyPr>
            <a:normAutofit fontScale="90000"/>
          </a:bodyPr>
          <a:lstStyle/>
          <a:p>
            <a:pPr algn="ctr"/>
            <a:r>
              <a:rPr lang="en-US" dirty="0">
                <a:latin typeface="Arial" panose="020B0604020202020204" pitchFamily="34" charset="0"/>
                <a:cs typeface="Arial" panose="020B0604020202020204" pitchFamily="34" charset="0"/>
              </a:rPr>
              <a:t>Model of Change</a:t>
            </a:r>
          </a:p>
        </p:txBody>
      </p:sp>
      <p:sp>
        <p:nvSpPr>
          <p:cNvPr id="3" name="Content Placeholder 2">
            <a:extLst>
              <a:ext uri="{FF2B5EF4-FFF2-40B4-BE49-F238E27FC236}">
                <a16:creationId xmlns:a16="http://schemas.microsoft.com/office/drawing/2014/main" id="{5BB8CEC6-9C1C-4F8C-BF3F-78E2A9D906DD}"/>
              </a:ext>
            </a:extLst>
          </p:cNvPr>
          <p:cNvSpPr>
            <a:spLocks noGrp="1"/>
          </p:cNvSpPr>
          <p:nvPr>
            <p:ph idx="1"/>
          </p:nvPr>
        </p:nvSpPr>
        <p:spPr>
          <a:xfrm>
            <a:off x="239805" y="1546412"/>
            <a:ext cx="11712389" cy="5311588"/>
          </a:xfrm>
        </p:spPr>
        <p:txBody>
          <a:bodyPr>
            <a:normAutofit/>
          </a:bodyPr>
          <a:lstStyle/>
          <a:p>
            <a:pPr marL="0" indent="0">
              <a:buNone/>
            </a:pPr>
            <a:endParaRPr lang="en-US" dirty="0">
              <a:latin typeface="Arial" panose="020B0604020202020204" pitchFamily="34" charset="0"/>
              <a:cs typeface="Arial" panose="020B0604020202020204" pitchFamily="34" charset="0"/>
            </a:endParaRP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Widespread synergistic participation across campus is key to success.</a:t>
            </a:r>
          </a:p>
          <a:p>
            <a:pPr marL="0" indent="0">
              <a:buNone/>
            </a:pPr>
            <a:endParaRPr lang="en-US" dirty="0">
              <a:latin typeface="Arial" panose="020B0604020202020204" pitchFamily="34" charset="0"/>
              <a:cs typeface="Arial" panose="020B0604020202020204" pitchFamily="34" charset="0"/>
            </a:endParaRPr>
          </a:p>
          <a:p>
            <a:pPr marL="0" indent="0">
              <a:buNone/>
            </a:pPr>
            <a:r>
              <a:rPr lang="en-US" dirty="0">
                <a:latin typeface="Arial" panose="020B0604020202020204" pitchFamily="34" charset="0"/>
                <a:cs typeface="Arial" panose="020B0604020202020204" pitchFamily="34" charset="0"/>
              </a:rPr>
              <a:t>Action by faculty change agents and support and promotion from department heads and deans have both been found necessary to effect change.</a:t>
            </a:r>
          </a:p>
          <a:p>
            <a:pPr marL="0" indent="0">
              <a:buNone/>
            </a:pPr>
            <a:endParaRPr lang="en-US"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C67F1B31-71D3-488B-A7A8-DCCC4124862E}"/>
              </a:ext>
            </a:extLst>
          </p:cNvPr>
          <p:cNvPicPr>
            <a:picLocks noChangeAspect="1"/>
          </p:cNvPicPr>
          <p:nvPr/>
        </p:nvPicPr>
        <p:blipFill rotWithShape="1">
          <a:blip r:embed="rId3">
            <a:extLst>
              <a:ext uri="{28A0092B-C50C-407E-A947-70E740481C1C}">
                <a14:useLocalDpi xmlns:a14="http://schemas.microsoft.com/office/drawing/2010/main" val="0"/>
              </a:ext>
            </a:extLst>
          </a:blip>
          <a:srcRect t="26861" r="2630" b="30173"/>
          <a:stretch/>
        </p:blipFill>
        <p:spPr>
          <a:xfrm>
            <a:off x="9048399" y="103453"/>
            <a:ext cx="3003931" cy="1325562"/>
          </a:xfrm>
          <a:prstGeom prst="rect">
            <a:avLst/>
          </a:prstGeom>
        </p:spPr>
      </p:pic>
    </p:spTree>
    <p:extLst>
      <p:ext uri="{BB962C8B-B14F-4D97-AF65-F5344CB8AC3E}">
        <p14:creationId xmlns:p14="http://schemas.microsoft.com/office/powerpoint/2010/main" val="479537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3131BA5-7C82-5241-9688-DA6DF3C2A67E}"/>
              </a:ext>
            </a:extLst>
          </p:cNvPr>
          <p:cNvGrpSpPr/>
          <p:nvPr/>
        </p:nvGrpSpPr>
        <p:grpSpPr>
          <a:xfrm rot="5148690">
            <a:off x="2655965" y="146915"/>
            <a:ext cx="5974690" cy="6300311"/>
            <a:chOff x="1027113" y="1023938"/>
            <a:chExt cx="4937760" cy="5206868"/>
          </a:xfrm>
        </p:grpSpPr>
        <p:grpSp>
          <p:nvGrpSpPr>
            <p:cNvPr id="5" name="Group 4">
              <a:extLst>
                <a:ext uri="{FF2B5EF4-FFF2-40B4-BE49-F238E27FC236}">
                  <a16:creationId xmlns:a16="http://schemas.microsoft.com/office/drawing/2014/main" id="{D6421517-A4A1-8644-86C4-D220D8DF89BD}"/>
                </a:ext>
              </a:extLst>
            </p:cNvPr>
            <p:cNvGrpSpPr>
              <a:grpSpLocks noChangeAspect="1"/>
            </p:cNvGrpSpPr>
            <p:nvPr/>
          </p:nvGrpSpPr>
          <p:grpSpPr bwMode="auto">
            <a:xfrm>
              <a:off x="1027113" y="1023938"/>
              <a:ext cx="4937760" cy="4915645"/>
              <a:chOff x="647" y="645"/>
              <a:chExt cx="3126" cy="3112"/>
            </a:xfrm>
          </p:grpSpPr>
          <p:sp>
            <p:nvSpPr>
              <p:cNvPr id="11" name="Freeform 5">
                <a:extLst>
                  <a:ext uri="{FF2B5EF4-FFF2-40B4-BE49-F238E27FC236}">
                    <a16:creationId xmlns:a16="http://schemas.microsoft.com/office/drawing/2014/main" id="{FFFAAB08-51F8-8C44-B0FC-7292347DBEEE}"/>
                  </a:ext>
                </a:extLst>
              </p:cNvPr>
              <p:cNvSpPr>
                <a:spLocks/>
              </p:cNvSpPr>
              <p:nvPr/>
            </p:nvSpPr>
            <p:spPr bwMode="auto">
              <a:xfrm>
                <a:off x="738" y="645"/>
                <a:ext cx="1644" cy="1299"/>
              </a:xfrm>
              <a:custGeom>
                <a:avLst/>
                <a:gdLst>
                  <a:gd name="T0" fmla="*/ 285 w 559"/>
                  <a:gd name="T1" fmla="*/ 442 h 442"/>
                  <a:gd name="T2" fmla="*/ 210 w 559"/>
                  <a:gd name="T3" fmla="*/ 415 h 442"/>
                  <a:gd name="T4" fmla="*/ 145 w 559"/>
                  <a:gd name="T5" fmla="*/ 335 h 442"/>
                  <a:gd name="T6" fmla="*/ 79 w 559"/>
                  <a:gd name="T7" fmla="*/ 379 h 442"/>
                  <a:gd name="T8" fmla="*/ 3 w 559"/>
                  <a:gd name="T9" fmla="*/ 355 h 442"/>
                  <a:gd name="T10" fmla="*/ 0 w 559"/>
                  <a:gd name="T11" fmla="*/ 350 h 442"/>
                  <a:gd name="T12" fmla="*/ 492 w 559"/>
                  <a:gd name="T13" fmla="*/ 0 h 442"/>
                  <a:gd name="T14" fmla="*/ 495 w 559"/>
                  <a:gd name="T15" fmla="*/ 1 h 442"/>
                  <a:gd name="T16" fmla="*/ 496 w 559"/>
                  <a:gd name="T17" fmla="*/ 90 h 442"/>
                  <a:gd name="T18" fmla="*/ 500 w 559"/>
                  <a:gd name="T19" fmla="*/ 94 h 442"/>
                  <a:gd name="T20" fmla="*/ 500 w 559"/>
                  <a:gd name="T21" fmla="*/ 213 h 442"/>
                  <a:gd name="T22" fmla="*/ 496 w 559"/>
                  <a:gd name="T23" fmla="*/ 217 h 442"/>
                  <a:gd name="T24" fmla="*/ 492 w 559"/>
                  <a:gd name="T25" fmla="*/ 302 h 442"/>
                  <a:gd name="T26" fmla="*/ 489 w 559"/>
                  <a:gd name="T27" fmla="*/ 302 h 442"/>
                  <a:gd name="T28" fmla="*/ 481 w 559"/>
                  <a:gd name="T29" fmla="*/ 303 h 442"/>
                  <a:gd name="T30" fmla="*/ 477 w 559"/>
                  <a:gd name="T31" fmla="*/ 303 h 442"/>
                  <a:gd name="T32" fmla="*/ 468 w 559"/>
                  <a:gd name="T33" fmla="*/ 304 h 442"/>
                  <a:gd name="T34" fmla="*/ 461 w 559"/>
                  <a:gd name="T35" fmla="*/ 305 h 442"/>
                  <a:gd name="T36" fmla="*/ 455 w 559"/>
                  <a:gd name="T37" fmla="*/ 306 h 442"/>
                  <a:gd name="T38" fmla="*/ 446 w 559"/>
                  <a:gd name="T39" fmla="*/ 308 h 442"/>
                  <a:gd name="T40" fmla="*/ 442 w 559"/>
                  <a:gd name="T41" fmla="*/ 309 h 442"/>
                  <a:gd name="T42" fmla="*/ 434 w 559"/>
                  <a:gd name="T43" fmla="*/ 312 h 442"/>
                  <a:gd name="T44" fmla="*/ 425 w 559"/>
                  <a:gd name="T45" fmla="*/ 315 h 442"/>
                  <a:gd name="T46" fmla="*/ 417 w 559"/>
                  <a:gd name="T47" fmla="*/ 318 h 442"/>
                  <a:gd name="T48" fmla="*/ 409 w 559"/>
                  <a:gd name="T49" fmla="*/ 321 h 442"/>
                  <a:gd name="T50" fmla="*/ 401 w 559"/>
                  <a:gd name="T51" fmla="*/ 325 h 442"/>
                  <a:gd name="T52" fmla="*/ 393 w 559"/>
                  <a:gd name="T53" fmla="*/ 328 h 442"/>
                  <a:gd name="T54" fmla="*/ 385 w 559"/>
                  <a:gd name="T55" fmla="*/ 333 h 442"/>
                  <a:gd name="T56" fmla="*/ 378 w 559"/>
                  <a:gd name="T57" fmla="*/ 337 h 442"/>
                  <a:gd name="T58" fmla="*/ 371 w 559"/>
                  <a:gd name="T59" fmla="*/ 342 h 442"/>
                  <a:gd name="T60" fmla="*/ 364 w 559"/>
                  <a:gd name="T61" fmla="*/ 347 h 442"/>
                  <a:gd name="T62" fmla="*/ 357 w 559"/>
                  <a:gd name="T63" fmla="*/ 352 h 442"/>
                  <a:gd name="T64" fmla="*/ 350 w 559"/>
                  <a:gd name="T65" fmla="*/ 358 h 442"/>
                  <a:gd name="T66" fmla="*/ 344 w 559"/>
                  <a:gd name="T67" fmla="*/ 363 h 442"/>
                  <a:gd name="T68" fmla="*/ 338 w 559"/>
                  <a:gd name="T69" fmla="*/ 369 h 442"/>
                  <a:gd name="T70" fmla="*/ 289 w 559"/>
                  <a:gd name="T71" fmla="*/ 440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59" h="442">
                    <a:moveTo>
                      <a:pt x="286" y="442"/>
                    </a:moveTo>
                    <a:cubicBezTo>
                      <a:pt x="285" y="442"/>
                      <a:pt x="285" y="442"/>
                      <a:pt x="285" y="442"/>
                    </a:cubicBezTo>
                    <a:cubicBezTo>
                      <a:pt x="213" y="420"/>
                      <a:pt x="213" y="420"/>
                      <a:pt x="213" y="420"/>
                    </a:cubicBezTo>
                    <a:cubicBezTo>
                      <a:pt x="211" y="419"/>
                      <a:pt x="210" y="417"/>
                      <a:pt x="210" y="415"/>
                    </a:cubicBezTo>
                    <a:cubicBezTo>
                      <a:pt x="211" y="411"/>
                      <a:pt x="212" y="406"/>
                      <a:pt x="212" y="402"/>
                    </a:cubicBezTo>
                    <a:cubicBezTo>
                      <a:pt x="212" y="365"/>
                      <a:pt x="182" y="335"/>
                      <a:pt x="145" y="335"/>
                    </a:cubicBezTo>
                    <a:cubicBezTo>
                      <a:pt x="118" y="335"/>
                      <a:pt x="93" y="351"/>
                      <a:pt x="83" y="376"/>
                    </a:cubicBezTo>
                    <a:cubicBezTo>
                      <a:pt x="82" y="378"/>
                      <a:pt x="81" y="379"/>
                      <a:pt x="79" y="379"/>
                    </a:cubicBezTo>
                    <a:cubicBezTo>
                      <a:pt x="79" y="379"/>
                      <a:pt x="78" y="379"/>
                      <a:pt x="78" y="378"/>
                    </a:cubicBezTo>
                    <a:cubicBezTo>
                      <a:pt x="3" y="355"/>
                      <a:pt x="3" y="355"/>
                      <a:pt x="3" y="355"/>
                    </a:cubicBezTo>
                    <a:cubicBezTo>
                      <a:pt x="2" y="355"/>
                      <a:pt x="1" y="354"/>
                      <a:pt x="0" y="353"/>
                    </a:cubicBezTo>
                    <a:cubicBezTo>
                      <a:pt x="0" y="352"/>
                      <a:pt x="0" y="351"/>
                      <a:pt x="0" y="350"/>
                    </a:cubicBezTo>
                    <a:cubicBezTo>
                      <a:pt x="37" y="249"/>
                      <a:pt x="103" y="162"/>
                      <a:pt x="191" y="99"/>
                    </a:cubicBezTo>
                    <a:cubicBezTo>
                      <a:pt x="280" y="36"/>
                      <a:pt x="384" y="2"/>
                      <a:pt x="492" y="0"/>
                    </a:cubicBezTo>
                    <a:cubicBezTo>
                      <a:pt x="492" y="0"/>
                      <a:pt x="492" y="0"/>
                      <a:pt x="492" y="0"/>
                    </a:cubicBezTo>
                    <a:cubicBezTo>
                      <a:pt x="493" y="0"/>
                      <a:pt x="494" y="0"/>
                      <a:pt x="495" y="1"/>
                    </a:cubicBezTo>
                    <a:cubicBezTo>
                      <a:pt x="495" y="2"/>
                      <a:pt x="496" y="3"/>
                      <a:pt x="496" y="4"/>
                    </a:cubicBezTo>
                    <a:cubicBezTo>
                      <a:pt x="496" y="90"/>
                      <a:pt x="496" y="90"/>
                      <a:pt x="496" y="90"/>
                    </a:cubicBezTo>
                    <a:cubicBezTo>
                      <a:pt x="496" y="93"/>
                      <a:pt x="498" y="94"/>
                      <a:pt x="500" y="94"/>
                    </a:cubicBezTo>
                    <a:cubicBezTo>
                      <a:pt x="500" y="94"/>
                      <a:pt x="500" y="94"/>
                      <a:pt x="500" y="94"/>
                    </a:cubicBezTo>
                    <a:cubicBezTo>
                      <a:pt x="533" y="95"/>
                      <a:pt x="559" y="121"/>
                      <a:pt x="559" y="154"/>
                    </a:cubicBezTo>
                    <a:cubicBezTo>
                      <a:pt x="559" y="186"/>
                      <a:pt x="533" y="213"/>
                      <a:pt x="500" y="213"/>
                    </a:cubicBezTo>
                    <a:cubicBezTo>
                      <a:pt x="500" y="213"/>
                      <a:pt x="500" y="213"/>
                      <a:pt x="500" y="213"/>
                    </a:cubicBezTo>
                    <a:cubicBezTo>
                      <a:pt x="498" y="213"/>
                      <a:pt x="496" y="214"/>
                      <a:pt x="496" y="217"/>
                    </a:cubicBezTo>
                    <a:cubicBezTo>
                      <a:pt x="496" y="298"/>
                      <a:pt x="496" y="298"/>
                      <a:pt x="496" y="298"/>
                    </a:cubicBezTo>
                    <a:cubicBezTo>
                      <a:pt x="496" y="300"/>
                      <a:pt x="494" y="302"/>
                      <a:pt x="492" y="302"/>
                    </a:cubicBezTo>
                    <a:cubicBezTo>
                      <a:pt x="491" y="302"/>
                      <a:pt x="491" y="302"/>
                      <a:pt x="491" y="302"/>
                    </a:cubicBezTo>
                    <a:cubicBezTo>
                      <a:pt x="490" y="302"/>
                      <a:pt x="489" y="302"/>
                      <a:pt x="489" y="302"/>
                    </a:cubicBezTo>
                    <a:cubicBezTo>
                      <a:pt x="487" y="302"/>
                      <a:pt x="487" y="302"/>
                      <a:pt x="487" y="302"/>
                    </a:cubicBezTo>
                    <a:cubicBezTo>
                      <a:pt x="485" y="303"/>
                      <a:pt x="483" y="303"/>
                      <a:pt x="481" y="303"/>
                    </a:cubicBezTo>
                    <a:cubicBezTo>
                      <a:pt x="481" y="303"/>
                      <a:pt x="480" y="303"/>
                      <a:pt x="479" y="303"/>
                    </a:cubicBezTo>
                    <a:cubicBezTo>
                      <a:pt x="477" y="303"/>
                      <a:pt x="477" y="303"/>
                      <a:pt x="477" y="303"/>
                    </a:cubicBezTo>
                    <a:cubicBezTo>
                      <a:pt x="476" y="303"/>
                      <a:pt x="474" y="303"/>
                      <a:pt x="472" y="304"/>
                    </a:cubicBezTo>
                    <a:cubicBezTo>
                      <a:pt x="472" y="304"/>
                      <a:pt x="468" y="304"/>
                      <a:pt x="468" y="304"/>
                    </a:cubicBezTo>
                    <a:cubicBezTo>
                      <a:pt x="466" y="305"/>
                      <a:pt x="465" y="305"/>
                      <a:pt x="464" y="305"/>
                    </a:cubicBezTo>
                    <a:cubicBezTo>
                      <a:pt x="463" y="305"/>
                      <a:pt x="462" y="305"/>
                      <a:pt x="461" y="305"/>
                    </a:cubicBezTo>
                    <a:cubicBezTo>
                      <a:pt x="459" y="306"/>
                      <a:pt x="459" y="306"/>
                      <a:pt x="459" y="306"/>
                    </a:cubicBezTo>
                    <a:cubicBezTo>
                      <a:pt x="457" y="306"/>
                      <a:pt x="456" y="306"/>
                      <a:pt x="455" y="306"/>
                    </a:cubicBezTo>
                    <a:cubicBezTo>
                      <a:pt x="454" y="307"/>
                      <a:pt x="450" y="308"/>
                      <a:pt x="450" y="308"/>
                    </a:cubicBezTo>
                    <a:cubicBezTo>
                      <a:pt x="448" y="308"/>
                      <a:pt x="447" y="308"/>
                      <a:pt x="446" y="308"/>
                    </a:cubicBezTo>
                    <a:cubicBezTo>
                      <a:pt x="445" y="309"/>
                      <a:pt x="444" y="309"/>
                      <a:pt x="443" y="309"/>
                    </a:cubicBezTo>
                    <a:cubicBezTo>
                      <a:pt x="442" y="309"/>
                      <a:pt x="442" y="309"/>
                      <a:pt x="442" y="309"/>
                    </a:cubicBezTo>
                    <a:cubicBezTo>
                      <a:pt x="440" y="310"/>
                      <a:pt x="439" y="310"/>
                      <a:pt x="438" y="311"/>
                    </a:cubicBezTo>
                    <a:cubicBezTo>
                      <a:pt x="436" y="311"/>
                      <a:pt x="435" y="311"/>
                      <a:pt x="434" y="312"/>
                    </a:cubicBezTo>
                    <a:cubicBezTo>
                      <a:pt x="432" y="312"/>
                      <a:pt x="431" y="313"/>
                      <a:pt x="429" y="313"/>
                    </a:cubicBezTo>
                    <a:cubicBezTo>
                      <a:pt x="428" y="314"/>
                      <a:pt x="426" y="314"/>
                      <a:pt x="425" y="315"/>
                    </a:cubicBezTo>
                    <a:cubicBezTo>
                      <a:pt x="424" y="315"/>
                      <a:pt x="422" y="316"/>
                      <a:pt x="421" y="316"/>
                    </a:cubicBezTo>
                    <a:cubicBezTo>
                      <a:pt x="420" y="317"/>
                      <a:pt x="418" y="317"/>
                      <a:pt x="417" y="318"/>
                    </a:cubicBezTo>
                    <a:cubicBezTo>
                      <a:pt x="415" y="318"/>
                      <a:pt x="414" y="319"/>
                      <a:pt x="413" y="319"/>
                    </a:cubicBezTo>
                    <a:cubicBezTo>
                      <a:pt x="412" y="320"/>
                      <a:pt x="410" y="320"/>
                      <a:pt x="409" y="321"/>
                    </a:cubicBezTo>
                    <a:cubicBezTo>
                      <a:pt x="407" y="322"/>
                      <a:pt x="406" y="322"/>
                      <a:pt x="405" y="323"/>
                    </a:cubicBezTo>
                    <a:cubicBezTo>
                      <a:pt x="404" y="323"/>
                      <a:pt x="402" y="324"/>
                      <a:pt x="401" y="325"/>
                    </a:cubicBezTo>
                    <a:cubicBezTo>
                      <a:pt x="400" y="325"/>
                      <a:pt x="398" y="326"/>
                      <a:pt x="397" y="326"/>
                    </a:cubicBezTo>
                    <a:cubicBezTo>
                      <a:pt x="396" y="327"/>
                      <a:pt x="394" y="328"/>
                      <a:pt x="393" y="328"/>
                    </a:cubicBezTo>
                    <a:cubicBezTo>
                      <a:pt x="392" y="329"/>
                      <a:pt x="391" y="330"/>
                      <a:pt x="390" y="330"/>
                    </a:cubicBezTo>
                    <a:cubicBezTo>
                      <a:pt x="388" y="331"/>
                      <a:pt x="387" y="332"/>
                      <a:pt x="385" y="333"/>
                    </a:cubicBezTo>
                    <a:cubicBezTo>
                      <a:pt x="383" y="334"/>
                      <a:pt x="383" y="334"/>
                      <a:pt x="383" y="334"/>
                    </a:cubicBezTo>
                    <a:cubicBezTo>
                      <a:pt x="381" y="335"/>
                      <a:pt x="379" y="336"/>
                      <a:pt x="378" y="337"/>
                    </a:cubicBezTo>
                    <a:cubicBezTo>
                      <a:pt x="375" y="339"/>
                      <a:pt x="375" y="339"/>
                      <a:pt x="375" y="339"/>
                    </a:cubicBezTo>
                    <a:cubicBezTo>
                      <a:pt x="374" y="340"/>
                      <a:pt x="372" y="341"/>
                      <a:pt x="371" y="342"/>
                    </a:cubicBezTo>
                    <a:cubicBezTo>
                      <a:pt x="368" y="344"/>
                      <a:pt x="368" y="344"/>
                      <a:pt x="368" y="344"/>
                    </a:cubicBezTo>
                    <a:cubicBezTo>
                      <a:pt x="367" y="345"/>
                      <a:pt x="365" y="346"/>
                      <a:pt x="364" y="347"/>
                    </a:cubicBezTo>
                    <a:cubicBezTo>
                      <a:pt x="363" y="347"/>
                      <a:pt x="362" y="348"/>
                      <a:pt x="361" y="349"/>
                    </a:cubicBezTo>
                    <a:cubicBezTo>
                      <a:pt x="360" y="350"/>
                      <a:pt x="358" y="351"/>
                      <a:pt x="357" y="352"/>
                    </a:cubicBezTo>
                    <a:cubicBezTo>
                      <a:pt x="355" y="354"/>
                      <a:pt x="355" y="354"/>
                      <a:pt x="355" y="354"/>
                    </a:cubicBezTo>
                    <a:cubicBezTo>
                      <a:pt x="353" y="355"/>
                      <a:pt x="352" y="356"/>
                      <a:pt x="350" y="358"/>
                    </a:cubicBezTo>
                    <a:cubicBezTo>
                      <a:pt x="349" y="359"/>
                      <a:pt x="349" y="359"/>
                      <a:pt x="349" y="359"/>
                    </a:cubicBezTo>
                    <a:cubicBezTo>
                      <a:pt x="347" y="360"/>
                      <a:pt x="345" y="362"/>
                      <a:pt x="344" y="363"/>
                    </a:cubicBezTo>
                    <a:cubicBezTo>
                      <a:pt x="343" y="364"/>
                      <a:pt x="343" y="364"/>
                      <a:pt x="343" y="364"/>
                    </a:cubicBezTo>
                    <a:cubicBezTo>
                      <a:pt x="341" y="366"/>
                      <a:pt x="339" y="368"/>
                      <a:pt x="338" y="369"/>
                    </a:cubicBezTo>
                    <a:cubicBezTo>
                      <a:pt x="337" y="370"/>
                      <a:pt x="337" y="370"/>
                      <a:pt x="337" y="370"/>
                    </a:cubicBezTo>
                    <a:cubicBezTo>
                      <a:pt x="317" y="390"/>
                      <a:pt x="301" y="414"/>
                      <a:pt x="289" y="440"/>
                    </a:cubicBezTo>
                    <a:cubicBezTo>
                      <a:pt x="289" y="441"/>
                      <a:pt x="287" y="442"/>
                      <a:pt x="286" y="442"/>
                    </a:cubicBez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2" name="Freeform 6">
                <a:extLst>
                  <a:ext uri="{FF2B5EF4-FFF2-40B4-BE49-F238E27FC236}">
                    <a16:creationId xmlns:a16="http://schemas.microsoft.com/office/drawing/2014/main" id="{7DA5DABD-ECB0-BA44-9B2B-3521820E19A5}"/>
                  </a:ext>
                </a:extLst>
              </p:cNvPr>
              <p:cNvSpPr>
                <a:spLocks/>
              </p:cNvSpPr>
              <p:nvPr/>
            </p:nvSpPr>
            <p:spPr bwMode="auto">
              <a:xfrm>
                <a:off x="2220" y="645"/>
                <a:ext cx="1462" cy="1360"/>
              </a:xfrm>
              <a:custGeom>
                <a:avLst/>
                <a:gdLst>
                  <a:gd name="T0" fmla="*/ 353 w 497"/>
                  <a:gd name="T1" fmla="*/ 463 h 463"/>
                  <a:gd name="T2" fmla="*/ 296 w 497"/>
                  <a:gd name="T3" fmla="*/ 420 h 463"/>
                  <a:gd name="T4" fmla="*/ 295 w 497"/>
                  <a:gd name="T5" fmla="*/ 418 h 463"/>
                  <a:gd name="T6" fmla="*/ 293 w 497"/>
                  <a:gd name="T7" fmla="*/ 417 h 463"/>
                  <a:gd name="T8" fmla="*/ 291 w 497"/>
                  <a:gd name="T9" fmla="*/ 417 h 463"/>
                  <a:gd name="T10" fmla="*/ 211 w 497"/>
                  <a:gd name="T11" fmla="*/ 442 h 463"/>
                  <a:gd name="T12" fmla="*/ 210 w 497"/>
                  <a:gd name="T13" fmla="*/ 442 h 463"/>
                  <a:gd name="T14" fmla="*/ 207 w 497"/>
                  <a:gd name="T15" fmla="*/ 440 h 463"/>
                  <a:gd name="T16" fmla="*/ 5 w 497"/>
                  <a:gd name="T17" fmla="*/ 302 h 463"/>
                  <a:gd name="T18" fmla="*/ 4 w 497"/>
                  <a:gd name="T19" fmla="*/ 302 h 463"/>
                  <a:gd name="T20" fmla="*/ 0 w 497"/>
                  <a:gd name="T21" fmla="*/ 298 h 463"/>
                  <a:gd name="T22" fmla="*/ 0 w 497"/>
                  <a:gd name="T23" fmla="*/ 224 h 463"/>
                  <a:gd name="T24" fmla="*/ 3 w 497"/>
                  <a:gd name="T25" fmla="*/ 220 h 463"/>
                  <a:gd name="T26" fmla="*/ 63 w 497"/>
                  <a:gd name="T27" fmla="*/ 154 h 463"/>
                  <a:gd name="T28" fmla="*/ 3 w 497"/>
                  <a:gd name="T29" fmla="*/ 87 h 463"/>
                  <a:gd name="T30" fmla="*/ 0 w 497"/>
                  <a:gd name="T31" fmla="*/ 83 h 463"/>
                  <a:gd name="T32" fmla="*/ 0 w 497"/>
                  <a:gd name="T33" fmla="*/ 4 h 463"/>
                  <a:gd name="T34" fmla="*/ 4 w 497"/>
                  <a:gd name="T35" fmla="*/ 0 h 463"/>
                  <a:gd name="T36" fmla="*/ 4 w 497"/>
                  <a:gd name="T37" fmla="*/ 0 h 463"/>
                  <a:gd name="T38" fmla="*/ 5 w 497"/>
                  <a:gd name="T39" fmla="*/ 0 h 463"/>
                  <a:gd name="T40" fmla="*/ 496 w 497"/>
                  <a:gd name="T41" fmla="*/ 350 h 463"/>
                  <a:gd name="T42" fmla="*/ 496 w 497"/>
                  <a:gd name="T43" fmla="*/ 354 h 463"/>
                  <a:gd name="T44" fmla="*/ 494 w 497"/>
                  <a:gd name="T45" fmla="*/ 356 h 463"/>
                  <a:gd name="T46" fmla="*/ 412 w 497"/>
                  <a:gd name="T47" fmla="*/ 381 h 463"/>
                  <a:gd name="T48" fmla="*/ 410 w 497"/>
                  <a:gd name="T49" fmla="*/ 383 h 463"/>
                  <a:gd name="T50" fmla="*/ 409 w 497"/>
                  <a:gd name="T51" fmla="*/ 386 h 463"/>
                  <a:gd name="T52" fmla="*/ 412 w 497"/>
                  <a:gd name="T53" fmla="*/ 404 h 463"/>
                  <a:gd name="T54" fmla="*/ 353 w 497"/>
                  <a:gd name="T55" fmla="*/ 463 h 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7" h="463">
                    <a:moveTo>
                      <a:pt x="353" y="463"/>
                    </a:moveTo>
                    <a:cubicBezTo>
                      <a:pt x="327" y="463"/>
                      <a:pt x="304" y="446"/>
                      <a:pt x="296" y="420"/>
                    </a:cubicBezTo>
                    <a:cubicBezTo>
                      <a:pt x="296" y="419"/>
                      <a:pt x="295" y="418"/>
                      <a:pt x="295" y="418"/>
                    </a:cubicBezTo>
                    <a:cubicBezTo>
                      <a:pt x="294" y="417"/>
                      <a:pt x="293" y="417"/>
                      <a:pt x="293" y="417"/>
                    </a:cubicBezTo>
                    <a:cubicBezTo>
                      <a:pt x="292" y="417"/>
                      <a:pt x="292" y="417"/>
                      <a:pt x="291" y="417"/>
                    </a:cubicBezTo>
                    <a:cubicBezTo>
                      <a:pt x="211" y="442"/>
                      <a:pt x="211" y="442"/>
                      <a:pt x="211" y="442"/>
                    </a:cubicBezTo>
                    <a:cubicBezTo>
                      <a:pt x="211" y="442"/>
                      <a:pt x="211" y="442"/>
                      <a:pt x="210" y="442"/>
                    </a:cubicBezTo>
                    <a:cubicBezTo>
                      <a:pt x="209" y="442"/>
                      <a:pt x="207" y="441"/>
                      <a:pt x="207" y="440"/>
                    </a:cubicBezTo>
                    <a:cubicBezTo>
                      <a:pt x="171" y="360"/>
                      <a:pt x="92" y="306"/>
                      <a:pt x="5" y="302"/>
                    </a:cubicBezTo>
                    <a:cubicBezTo>
                      <a:pt x="4" y="302"/>
                      <a:pt x="4" y="302"/>
                      <a:pt x="4" y="302"/>
                    </a:cubicBezTo>
                    <a:cubicBezTo>
                      <a:pt x="1" y="302"/>
                      <a:pt x="0" y="300"/>
                      <a:pt x="0" y="298"/>
                    </a:cubicBezTo>
                    <a:cubicBezTo>
                      <a:pt x="0" y="224"/>
                      <a:pt x="0" y="224"/>
                      <a:pt x="0" y="224"/>
                    </a:cubicBezTo>
                    <a:cubicBezTo>
                      <a:pt x="0" y="222"/>
                      <a:pt x="1" y="221"/>
                      <a:pt x="3" y="220"/>
                    </a:cubicBezTo>
                    <a:cubicBezTo>
                      <a:pt x="37" y="217"/>
                      <a:pt x="63" y="188"/>
                      <a:pt x="63" y="154"/>
                    </a:cubicBezTo>
                    <a:cubicBezTo>
                      <a:pt x="63" y="119"/>
                      <a:pt x="37" y="91"/>
                      <a:pt x="3" y="87"/>
                    </a:cubicBezTo>
                    <a:cubicBezTo>
                      <a:pt x="1" y="87"/>
                      <a:pt x="0" y="85"/>
                      <a:pt x="0" y="83"/>
                    </a:cubicBezTo>
                    <a:cubicBezTo>
                      <a:pt x="0" y="4"/>
                      <a:pt x="0" y="4"/>
                      <a:pt x="0" y="4"/>
                    </a:cubicBezTo>
                    <a:cubicBezTo>
                      <a:pt x="0" y="2"/>
                      <a:pt x="2" y="0"/>
                      <a:pt x="4" y="0"/>
                    </a:cubicBezTo>
                    <a:cubicBezTo>
                      <a:pt x="4" y="0"/>
                      <a:pt x="4" y="0"/>
                      <a:pt x="4" y="0"/>
                    </a:cubicBezTo>
                    <a:cubicBezTo>
                      <a:pt x="5" y="0"/>
                      <a:pt x="5" y="0"/>
                      <a:pt x="5" y="0"/>
                    </a:cubicBezTo>
                    <a:cubicBezTo>
                      <a:pt x="224" y="4"/>
                      <a:pt x="421" y="145"/>
                      <a:pt x="496" y="350"/>
                    </a:cubicBezTo>
                    <a:cubicBezTo>
                      <a:pt x="497" y="351"/>
                      <a:pt x="496" y="353"/>
                      <a:pt x="496" y="354"/>
                    </a:cubicBezTo>
                    <a:cubicBezTo>
                      <a:pt x="495" y="355"/>
                      <a:pt x="495" y="355"/>
                      <a:pt x="494" y="356"/>
                    </a:cubicBezTo>
                    <a:cubicBezTo>
                      <a:pt x="412" y="381"/>
                      <a:pt x="412" y="381"/>
                      <a:pt x="412" y="381"/>
                    </a:cubicBezTo>
                    <a:cubicBezTo>
                      <a:pt x="411" y="381"/>
                      <a:pt x="410" y="382"/>
                      <a:pt x="410" y="383"/>
                    </a:cubicBezTo>
                    <a:cubicBezTo>
                      <a:pt x="409" y="383"/>
                      <a:pt x="409" y="385"/>
                      <a:pt x="409" y="386"/>
                    </a:cubicBezTo>
                    <a:cubicBezTo>
                      <a:pt x="411" y="392"/>
                      <a:pt x="412" y="398"/>
                      <a:pt x="412" y="404"/>
                    </a:cubicBezTo>
                    <a:cubicBezTo>
                      <a:pt x="412" y="437"/>
                      <a:pt x="386" y="463"/>
                      <a:pt x="353" y="463"/>
                    </a:cubicBezTo>
                    <a:close/>
                  </a:path>
                </a:pathLst>
              </a:custGeom>
              <a:solidFill>
                <a:schemeClr val="accent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7">
                <a:extLst>
                  <a:ext uri="{FF2B5EF4-FFF2-40B4-BE49-F238E27FC236}">
                    <a16:creationId xmlns:a16="http://schemas.microsoft.com/office/drawing/2014/main" id="{1DF5ED47-69FD-1745-8EC0-D5191C28317A}"/>
                  </a:ext>
                </a:extLst>
              </p:cNvPr>
              <p:cNvSpPr>
                <a:spLocks/>
              </p:cNvSpPr>
              <p:nvPr/>
            </p:nvSpPr>
            <p:spPr bwMode="auto">
              <a:xfrm>
                <a:off x="2623" y="1712"/>
                <a:ext cx="1150" cy="1745"/>
              </a:xfrm>
              <a:custGeom>
                <a:avLst/>
                <a:gdLst>
                  <a:gd name="T0" fmla="*/ 177 w 391"/>
                  <a:gd name="T1" fmla="*/ 594 h 594"/>
                  <a:gd name="T2" fmla="*/ 177 w 391"/>
                  <a:gd name="T3" fmla="*/ 594 h 594"/>
                  <a:gd name="T4" fmla="*/ 174 w 391"/>
                  <a:gd name="T5" fmla="*/ 593 h 594"/>
                  <a:gd name="T6" fmla="*/ 122 w 391"/>
                  <a:gd name="T7" fmla="*/ 521 h 594"/>
                  <a:gd name="T8" fmla="*/ 119 w 391"/>
                  <a:gd name="T9" fmla="*/ 519 h 594"/>
                  <a:gd name="T10" fmla="*/ 119 w 391"/>
                  <a:gd name="T11" fmla="*/ 519 h 594"/>
                  <a:gd name="T12" fmla="*/ 116 w 391"/>
                  <a:gd name="T13" fmla="*/ 520 h 594"/>
                  <a:gd name="T14" fmla="*/ 82 w 391"/>
                  <a:gd name="T15" fmla="*/ 531 h 594"/>
                  <a:gd name="T16" fmla="*/ 23 w 391"/>
                  <a:gd name="T17" fmla="*/ 472 h 594"/>
                  <a:gd name="T18" fmla="*/ 47 w 391"/>
                  <a:gd name="T19" fmla="*/ 424 h 594"/>
                  <a:gd name="T20" fmla="*/ 49 w 391"/>
                  <a:gd name="T21" fmla="*/ 422 h 594"/>
                  <a:gd name="T22" fmla="*/ 48 w 391"/>
                  <a:gd name="T23" fmla="*/ 419 h 594"/>
                  <a:gd name="T24" fmla="*/ 1 w 391"/>
                  <a:gd name="T25" fmla="*/ 354 h 594"/>
                  <a:gd name="T26" fmla="*/ 2 w 391"/>
                  <a:gd name="T27" fmla="*/ 349 h 594"/>
                  <a:gd name="T28" fmla="*/ 12 w 391"/>
                  <a:gd name="T29" fmla="*/ 340 h 594"/>
                  <a:gd name="T30" fmla="*/ 12 w 391"/>
                  <a:gd name="T31" fmla="*/ 340 h 594"/>
                  <a:gd name="T32" fmla="*/ 15 w 391"/>
                  <a:gd name="T33" fmla="*/ 338 h 594"/>
                  <a:gd name="T34" fmla="*/ 21 w 391"/>
                  <a:gd name="T35" fmla="*/ 332 h 594"/>
                  <a:gd name="T36" fmla="*/ 22 w 391"/>
                  <a:gd name="T37" fmla="*/ 331 h 594"/>
                  <a:gd name="T38" fmla="*/ 24 w 391"/>
                  <a:gd name="T39" fmla="*/ 329 h 594"/>
                  <a:gd name="T40" fmla="*/ 29 w 391"/>
                  <a:gd name="T41" fmla="*/ 323 h 594"/>
                  <a:gd name="T42" fmla="*/ 30 w 391"/>
                  <a:gd name="T43" fmla="*/ 322 h 594"/>
                  <a:gd name="T44" fmla="*/ 30 w 391"/>
                  <a:gd name="T45" fmla="*/ 322 h 594"/>
                  <a:gd name="T46" fmla="*/ 31 w 391"/>
                  <a:gd name="T47" fmla="*/ 321 h 594"/>
                  <a:gd name="T48" fmla="*/ 32 w 391"/>
                  <a:gd name="T49" fmla="*/ 321 h 594"/>
                  <a:gd name="T50" fmla="*/ 89 w 391"/>
                  <a:gd name="T51" fmla="*/ 169 h 594"/>
                  <a:gd name="T52" fmla="*/ 88 w 391"/>
                  <a:gd name="T53" fmla="*/ 147 h 594"/>
                  <a:gd name="T54" fmla="*/ 85 w 391"/>
                  <a:gd name="T55" fmla="*/ 125 h 594"/>
                  <a:gd name="T56" fmla="*/ 79 w 391"/>
                  <a:gd name="T57" fmla="*/ 104 h 594"/>
                  <a:gd name="T58" fmla="*/ 75 w 391"/>
                  <a:gd name="T59" fmla="*/ 91 h 594"/>
                  <a:gd name="T60" fmla="*/ 76 w 391"/>
                  <a:gd name="T61" fmla="*/ 88 h 594"/>
                  <a:gd name="T62" fmla="*/ 78 w 391"/>
                  <a:gd name="T63" fmla="*/ 86 h 594"/>
                  <a:gd name="T64" fmla="*/ 149 w 391"/>
                  <a:gd name="T65" fmla="*/ 64 h 594"/>
                  <a:gd name="T66" fmla="*/ 151 w 391"/>
                  <a:gd name="T67" fmla="*/ 64 h 594"/>
                  <a:gd name="T68" fmla="*/ 154 w 391"/>
                  <a:gd name="T69" fmla="*/ 67 h 594"/>
                  <a:gd name="T70" fmla="*/ 216 w 391"/>
                  <a:gd name="T71" fmla="*/ 108 h 594"/>
                  <a:gd name="T72" fmla="*/ 283 w 391"/>
                  <a:gd name="T73" fmla="*/ 41 h 594"/>
                  <a:gd name="T74" fmla="*/ 282 w 391"/>
                  <a:gd name="T75" fmla="*/ 28 h 594"/>
                  <a:gd name="T76" fmla="*/ 285 w 391"/>
                  <a:gd name="T77" fmla="*/ 23 h 594"/>
                  <a:gd name="T78" fmla="*/ 359 w 391"/>
                  <a:gd name="T79" fmla="*/ 0 h 594"/>
                  <a:gd name="T80" fmla="*/ 361 w 391"/>
                  <a:gd name="T81" fmla="*/ 0 h 594"/>
                  <a:gd name="T82" fmla="*/ 364 w 391"/>
                  <a:gd name="T83" fmla="*/ 3 h 594"/>
                  <a:gd name="T84" fmla="*/ 366 w 391"/>
                  <a:gd name="T85" fmla="*/ 7 h 594"/>
                  <a:gd name="T86" fmla="*/ 391 w 391"/>
                  <a:gd name="T87" fmla="*/ 169 h 594"/>
                  <a:gd name="T88" fmla="*/ 190 w 391"/>
                  <a:gd name="T89" fmla="*/ 585 h 594"/>
                  <a:gd name="T90" fmla="*/ 186 w 391"/>
                  <a:gd name="T91" fmla="*/ 588 h 594"/>
                  <a:gd name="T92" fmla="*/ 180 w 391"/>
                  <a:gd name="T93" fmla="*/ 594 h 594"/>
                  <a:gd name="T94" fmla="*/ 177 w 391"/>
                  <a:gd name="T95" fmla="*/ 594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91" h="594">
                    <a:moveTo>
                      <a:pt x="177" y="594"/>
                    </a:moveTo>
                    <a:cubicBezTo>
                      <a:pt x="177" y="594"/>
                      <a:pt x="177" y="594"/>
                      <a:pt x="177" y="594"/>
                    </a:cubicBezTo>
                    <a:cubicBezTo>
                      <a:pt x="175" y="594"/>
                      <a:pt x="175" y="594"/>
                      <a:pt x="174" y="593"/>
                    </a:cubicBezTo>
                    <a:cubicBezTo>
                      <a:pt x="122" y="521"/>
                      <a:pt x="122" y="521"/>
                      <a:pt x="122" y="521"/>
                    </a:cubicBezTo>
                    <a:cubicBezTo>
                      <a:pt x="121" y="520"/>
                      <a:pt x="120" y="519"/>
                      <a:pt x="119" y="519"/>
                    </a:cubicBezTo>
                    <a:cubicBezTo>
                      <a:pt x="119" y="519"/>
                      <a:pt x="119" y="519"/>
                      <a:pt x="119" y="519"/>
                    </a:cubicBezTo>
                    <a:cubicBezTo>
                      <a:pt x="118" y="519"/>
                      <a:pt x="117" y="520"/>
                      <a:pt x="116" y="520"/>
                    </a:cubicBezTo>
                    <a:cubicBezTo>
                      <a:pt x="106" y="527"/>
                      <a:pt x="94" y="531"/>
                      <a:pt x="82" y="531"/>
                    </a:cubicBezTo>
                    <a:cubicBezTo>
                      <a:pt x="49" y="531"/>
                      <a:pt x="23" y="505"/>
                      <a:pt x="23" y="472"/>
                    </a:cubicBezTo>
                    <a:cubicBezTo>
                      <a:pt x="23" y="453"/>
                      <a:pt x="32" y="435"/>
                      <a:pt x="47" y="424"/>
                    </a:cubicBezTo>
                    <a:cubicBezTo>
                      <a:pt x="48" y="424"/>
                      <a:pt x="49" y="423"/>
                      <a:pt x="49" y="422"/>
                    </a:cubicBezTo>
                    <a:cubicBezTo>
                      <a:pt x="49" y="421"/>
                      <a:pt x="49" y="420"/>
                      <a:pt x="48" y="419"/>
                    </a:cubicBezTo>
                    <a:cubicBezTo>
                      <a:pt x="1" y="354"/>
                      <a:pt x="1" y="354"/>
                      <a:pt x="1" y="354"/>
                    </a:cubicBezTo>
                    <a:cubicBezTo>
                      <a:pt x="0" y="353"/>
                      <a:pt x="0" y="350"/>
                      <a:pt x="2" y="349"/>
                    </a:cubicBezTo>
                    <a:cubicBezTo>
                      <a:pt x="5" y="346"/>
                      <a:pt x="9" y="343"/>
                      <a:pt x="12" y="340"/>
                    </a:cubicBezTo>
                    <a:cubicBezTo>
                      <a:pt x="12" y="340"/>
                      <a:pt x="12" y="340"/>
                      <a:pt x="12" y="340"/>
                    </a:cubicBezTo>
                    <a:cubicBezTo>
                      <a:pt x="12" y="340"/>
                      <a:pt x="14" y="338"/>
                      <a:pt x="15" y="338"/>
                    </a:cubicBezTo>
                    <a:cubicBezTo>
                      <a:pt x="17" y="336"/>
                      <a:pt x="19" y="334"/>
                      <a:pt x="21" y="332"/>
                    </a:cubicBezTo>
                    <a:cubicBezTo>
                      <a:pt x="22" y="331"/>
                      <a:pt x="22" y="331"/>
                      <a:pt x="22" y="331"/>
                    </a:cubicBezTo>
                    <a:cubicBezTo>
                      <a:pt x="23" y="331"/>
                      <a:pt x="23" y="330"/>
                      <a:pt x="24" y="329"/>
                    </a:cubicBezTo>
                    <a:cubicBezTo>
                      <a:pt x="26" y="327"/>
                      <a:pt x="27" y="325"/>
                      <a:pt x="29" y="323"/>
                    </a:cubicBezTo>
                    <a:cubicBezTo>
                      <a:pt x="30" y="322"/>
                      <a:pt x="30" y="322"/>
                      <a:pt x="30" y="322"/>
                    </a:cubicBezTo>
                    <a:cubicBezTo>
                      <a:pt x="30" y="322"/>
                      <a:pt x="30" y="322"/>
                      <a:pt x="30" y="322"/>
                    </a:cubicBezTo>
                    <a:cubicBezTo>
                      <a:pt x="31" y="322"/>
                      <a:pt x="31" y="322"/>
                      <a:pt x="31" y="321"/>
                    </a:cubicBezTo>
                    <a:cubicBezTo>
                      <a:pt x="31" y="321"/>
                      <a:pt x="32" y="321"/>
                      <a:pt x="32" y="321"/>
                    </a:cubicBezTo>
                    <a:cubicBezTo>
                      <a:pt x="69" y="279"/>
                      <a:pt x="89" y="225"/>
                      <a:pt x="89" y="169"/>
                    </a:cubicBezTo>
                    <a:cubicBezTo>
                      <a:pt x="89" y="161"/>
                      <a:pt x="89" y="154"/>
                      <a:pt x="88" y="147"/>
                    </a:cubicBezTo>
                    <a:cubicBezTo>
                      <a:pt x="87" y="139"/>
                      <a:pt x="86" y="132"/>
                      <a:pt x="85" y="125"/>
                    </a:cubicBezTo>
                    <a:cubicBezTo>
                      <a:pt x="83" y="118"/>
                      <a:pt x="82" y="111"/>
                      <a:pt x="79" y="104"/>
                    </a:cubicBezTo>
                    <a:cubicBezTo>
                      <a:pt x="78" y="100"/>
                      <a:pt x="77" y="95"/>
                      <a:pt x="75" y="91"/>
                    </a:cubicBezTo>
                    <a:cubicBezTo>
                      <a:pt x="75" y="90"/>
                      <a:pt x="75" y="89"/>
                      <a:pt x="76" y="88"/>
                    </a:cubicBezTo>
                    <a:cubicBezTo>
                      <a:pt x="76" y="87"/>
                      <a:pt x="77" y="86"/>
                      <a:pt x="78" y="86"/>
                    </a:cubicBezTo>
                    <a:cubicBezTo>
                      <a:pt x="149" y="64"/>
                      <a:pt x="149" y="64"/>
                      <a:pt x="149" y="64"/>
                    </a:cubicBezTo>
                    <a:cubicBezTo>
                      <a:pt x="150" y="64"/>
                      <a:pt x="150" y="64"/>
                      <a:pt x="151" y="64"/>
                    </a:cubicBezTo>
                    <a:cubicBezTo>
                      <a:pt x="152" y="64"/>
                      <a:pt x="154" y="65"/>
                      <a:pt x="154" y="67"/>
                    </a:cubicBezTo>
                    <a:cubicBezTo>
                      <a:pt x="164" y="92"/>
                      <a:pt x="189" y="108"/>
                      <a:pt x="216" y="108"/>
                    </a:cubicBezTo>
                    <a:cubicBezTo>
                      <a:pt x="253" y="108"/>
                      <a:pt x="283" y="78"/>
                      <a:pt x="283" y="41"/>
                    </a:cubicBezTo>
                    <a:cubicBezTo>
                      <a:pt x="283" y="37"/>
                      <a:pt x="283" y="32"/>
                      <a:pt x="282" y="28"/>
                    </a:cubicBezTo>
                    <a:cubicBezTo>
                      <a:pt x="282" y="26"/>
                      <a:pt x="283" y="24"/>
                      <a:pt x="285" y="23"/>
                    </a:cubicBezTo>
                    <a:cubicBezTo>
                      <a:pt x="359" y="0"/>
                      <a:pt x="359" y="0"/>
                      <a:pt x="359" y="0"/>
                    </a:cubicBezTo>
                    <a:cubicBezTo>
                      <a:pt x="360" y="0"/>
                      <a:pt x="360" y="0"/>
                      <a:pt x="361" y="0"/>
                    </a:cubicBezTo>
                    <a:cubicBezTo>
                      <a:pt x="362" y="0"/>
                      <a:pt x="364" y="1"/>
                      <a:pt x="364" y="3"/>
                    </a:cubicBezTo>
                    <a:cubicBezTo>
                      <a:pt x="364" y="3"/>
                      <a:pt x="366" y="7"/>
                      <a:pt x="366" y="7"/>
                    </a:cubicBezTo>
                    <a:cubicBezTo>
                      <a:pt x="382" y="59"/>
                      <a:pt x="391" y="114"/>
                      <a:pt x="391" y="169"/>
                    </a:cubicBezTo>
                    <a:cubicBezTo>
                      <a:pt x="391" y="332"/>
                      <a:pt x="318" y="484"/>
                      <a:pt x="190" y="585"/>
                    </a:cubicBezTo>
                    <a:cubicBezTo>
                      <a:pt x="186" y="588"/>
                      <a:pt x="186" y="588"/>
                      <a:pt x="186" y="588"/>
                    </a:cubicBezTo>
                    <a:cubicBezTo>
                      <a:pt x="186" y="588"/>
                      <a:pt x="181" y="592"/>
                      <a:pt x="180" y="594"/>
                    </a:cubicBezTo>
                    <a:cubicBezTo>
                      <a:pt x="179" y="594"/>
                      <a:pt x="178" y="594"/>
                      <a:pt x="177" y="594"/>
                    </a:cubicBezTo>
                    <a:close/>
                  </a:path>
                </a:pathLst>
              </a:custGeom>
              <a:solidFill>
                <a:schemeClr val="accent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 name="Freeform 8">
                <a:extLst>
                  <a:ext uri="{FF2B5EF4-FFF2-40B4-BE49-F238E27FC236}">
                    <a16:creationId xmlns:a16="http://schemas.microsoft.com/office/drawing/2014/main" id="{2EE22A36-B6B7-F148-8B22-981FAC85B941}"/>
                  </a:ext>
                </a:extLst>
              </p:cNvPr>
              <p:cNvSpPr>
                <a:spLocks/>
              </p:cNvSpPr>
              <p:nvPr/>
            </p:nvSpPr>
            <p:spPr bwMode="auto">
              <a:xfrm>
                <a:off x="1290" y="2749"/>
                <a:ext cx="1817" cy="1008"/>
              </a:xfrm>
              <a:custGeom>
                <a:avLst/>
                <a:gdLst>
                  <a:gd name="T0" fmla="*/ 309 w 618"/>
                  <a:gd name="T1" fmla="*/ 343 h 343"/>
                  <a:gd name="T2" fmla="*/ 2 w 618"/>
                  <a:gd name="T3" fmla="*/ 245 h 343"/>
                  <a:gd name="T4" fmla="*/ 0 w 618"/>
                  <a:gd name="T5" fmla="*/ 243 h 343"/>
                  <a:gd name="T6" fmla="*/ 1 w 618"/>
                  <a:gd name="T7" fmla="*/ 240 h 343"/>
                  <a:gd name="T8" fmla="*/ 54 w 618"/>
                  <a:gd name="T9" fmla="*/ 167 h 343"/>
                  <a:gd name="T10" fmla="*/ 53 w 618"/>
                  <a:gd name="T11" fmla="*/ 162 h 343"/>
                  <a:gd name="T12" fmla="*/ 29 w 618"/>
                  <a:gd name="T13" fmla="*/ 114 h 343"/>
                  <a:gd name="T14" fmla="*/ 88 w 618"/>
                  <a:gd name="T15" fmla="*/ 55 h 343"/>
                  <a:gd name="T16" fmla="*/ 122 w 618"/>
                  <a:gd name="T17" fmla="*/ 66 h 343"/>
                  <a:gd name="T18" fmla="*/ 124 w 618"/>
                  <a:gd name="T19" fmla="*/ 67 h 343"/>
                  <a:gd name="T20" fmla="*/ 128 w 618"/>
                  <a:gd name="T21" fmla="*/ 65 h 343"/>
                  <a:gd name="T22" fmla="*/ 173 w 618"/>
                  <a:gd name="T23" fmla="*/ 1 h 343"/>
                  <a:gd name="T24" fmla="*/ 177 w 618"/>
                  <a:gd name="T25" fmla="*/ 0 h 343"/>
                  <a:gd name="T26" fmla="*/ 179 w 618"/>
                  <a:gd name="T27" fmla="*/ 1 h 343"/>
                  <a:gd name="T28" fmla="*/ 225 w 618"/>
                  <a:gd name="T29" fmla="*/ 25 h 343"/>
                  <a:gd name="T30" fmla="*/ 234 w 618"/>
                  <a:gd name="T31" fmla="*/ 28 h 343"/>
                  <a:gd name="T32" fmla="*/ 252 w 618"/>
                  <a:gd name="T33" fmla="*/ 34 h 343"/>
                  <a:gd name="T34" fmla="*/ 270 w 618"/>
                  <a:gd name="T35" fmla="*/ 38 h 343"/>
                  <a:gd name="T36" fmla="*/ 299 w 618"/>
                  <a:gd name="T37" fmla="*/ 41 h 343"/>
                  <a:gd name="T38" fmla="*/ 309 w 618"/>
                  <a:gd name="T39" fmla="*/ 41 h 343"/>
                  <a:gd name="T40" fmla="*/ 319 w 618"/>
                  <a:gd name="T41" fmla="*/ 41 h 343"/>
                  <a:gd name="T42" fmla="*/ 323 w 618"/>
                  <a:gd name="T43" fmla="*/ 40 h 343"/>
                  <a:gd name="T44" fmla="*/ 330 w 618"/>
                  <a:gd name="T45" fmla="*/ 40 h 343"/>
                  <a:gd name="T46" fmla="*/ 332 w 618"/>
                  <a:gd name="T47" fmla="*/ 40 h 343"/>
                  <a:gd name="T48" fmla="*/ 334 w 618"/>
                  <a:gd name="T49" fmla="*/ 40 h 343"/>
                  <a:gd name="T50" fmla="*/ 340 w 618"/>
                  <a:gd name="T51" fmla="*/ 39 h 343"/>
                  <a:gd name="T52" fmla="*/ 344 w 618"/>
                  <a:gd name="T53" fmla="*/ 38 h 343"/>
                  <a:gd name="T54" fmla="*/ 350 w 618"/>
                  <a:gd name="T55" fmla="*/ 37 h 343"/>
                  <a:gd name="T56" fmla="*/ 354 w 618"/>
                  <a:gd name="T57" fmla="*/ 37 h 343"/>
                  <a:gd name="T58" fmla="*/ 360 w 618"/>
                  <a:gd name="T59" fmla="*/ 35 h 343"/>
                  <a:gd name="T60" fmla="*/ 364 w 618"/>
                  <a:gd name="T61" fmla="*/ 34 h 343"/>
                  <a:gd name="T62" fmla="*/ 369 w 618"/>
                  <a:gd name="T63" fmla="*/ 33 h 343"/>
                  <a:gd name="T64" fmla="*/ 373 w 618"/>
                  <a:gd name="T65" fmla="*/ 32 h 343"/>
                  <a:gd name="T66" fmla="*/ 382 w 618"/>
                  <a:gd name="T67" fmla="*/ 29 h 343"/>
                  <a:gd name="T68" fmla="*/ 387 w 618"/>
                  <a:gd name="T69" fmla="*/ 27 h 343"/>
                  <a:gd name="T70" fmla="*/ 391 w 618"/>
                  <a:gd name="T71" fmla="*/ 26 h 343"/>
                  <a:gd name="T72" fmla="*/ 395 w 618"/>
                  <a:gd name="T73" fmla="*/ 24 h 343"/>
                  <a:gd name="T74" fmla="*/ 396 w 618"/>
                  <a:gd name="T75" fmla="*/ 24 h 343"/>
                  <a:gd name="T76" fmla="*/ 400 w 618"/>
                  <a:gd name="T77" fmla="*/ 22 h 343"/>
                  <a:gd name="T78" fmla="*/ 405 w 618"/>
                  <a:gd name="T79" fmla="*/ 20 h 343"/>
                  <a:gd name="T80" fmla="*/ 409 w 618"/>
                  <a:gd name="T81" fmla="*/ 18 h 343"/>
                  <a:gd name="T82" fmla="*/ 414 w 618"/>
                  <a:gd name="T83" fmla="*/ 16 h 343"/>
                  <a:gd name="T84" fmla="*/ 418 w 618"/>
                  <a:gd name="T85" fmla="*/ 14 h 343"/>
                  <a:gd name="T86" fmla="*/ 422 w 618"/>
                  <a:gd name="T87" fmla="*/ 11 h 343"/>
                  <a:gd name="T88" fmla="*/ 427 w 618"/>
                  <a:gd name="T89" fmla="*/ 8 h 343"/>
                  <a:gd name="T90" fmla="*/ 431 w 618"/>
                  <a:gd name="T91" fmla="*/ 6 h 343"/>
                  <a:gd name="T92" fmla="*/ 433 w 618"/>
                  <a:gd name="T93" fmla="*/ 4 h 343"/>
                  <a:gd name="T94" fmla="*/ 439 w 618"/>
                  <a:gd name="T95" fmla="*/ 0 h 343"/>
                  <a:gd name="T96" fmla="*/ 442 w 618"/>
                  <a:gd name="T97" fmla="*/ 0 h 343"/>
                  <a:gd name="T98" fmla="*/ 445 w 618"/>
                  <a:gd name="T99" fmla="*/ 1 h 343"/>
                  <a:gd name="T100" fmla="*/ 487 w 618"/>
                  <a:gd name="T101" fmla="*/ 59 h 343"/>
                  <a:gd name="T102" fmla="*/ 487 w 618"/>
                  <a:gd name="T103" fmla="*/ 65 h 343"/>
                  <a:gd name="T104" fmla="*/ 465 w 618"/>
                  <a:gd name="T105" fmla="*/ 114 h 343"/>
                  <a:gd name="T106" fmla="*/ 532 w 618"/>
                  <a:gd name="T107" fmla="*/ 181 h 343"/>
                  <a:gd name="T108" fmla="*/ 565 w 618"/>
                  <a:gd name="T109" fmla="*/ 173 h 343"/>
                  <a:gd name="T110" fmla="*/ 567 w 618"/>
                  <a:gd name="T111" fmla="*/ 172 h 343"/>
                  <a:gd name="T112" fmla="*/ 570 w 618"/>
                  <a:gd name="T113" fmla="*/ 174 h 343"/>
                  <a:gd name="T114" fmla="*/ 617 w 618"/>
                  <a:gd name="T115" fmla="*/ 239 h 343"/>
                  <a:gd name="T116" fmla="*/ 618 w 618"/>
                  <a:gd name="T117" fmla="*/ 242 h 343"/>
                  <a:gd name="T118" fmla="*/ 617 w 618"/>
                  <a:gd name="T119" fmla="*/ 245 h 343"/>
                  <a:gd name="T120" fmla="*/ 309 w 618"/>
                  <a:gd name="T121" fmla="*/ 343 h 3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8" h="343">
                    <a:moveTo>
                      <a:pt x="309" y="343"/>
                    </a:moveTo>
                    <a:cubicBezTo>
                      <a:pt x="198" y="343"/>
                      <a:pt x="92" y="309"/>
                      <a:pt x="2" y="245"/>
                    </a:cubicBezTo>
                    <a:cubicBezTo>
                      <a:pt x="1" y="245"/>
                      <a:pt x="1" y="244"/>
                      <a:pt x="0" y="243"/>
                    </a:cubicBezTo>
                    <a:cubicBezTo>
                      <a:pt x="0" y="242"/>
                      <a:pt x="0" y="241"/>
                      <a:pt x="1" y="240"/>
                    </a:cubicBezTo>
                    <a:cubicBezTo>
                      <a:pt x="54" y="167"/>
                      <a:pt x="54" y="167"/>
                      <a:pt x="54" y="167"/>
                    </a:cubicBezTo>
                    <a:cubicBezTo>
                      <a:pt x="55" y="165"/>
                      <a:pt x="55" y="163"/>
                      <a:pt x="53" y="162"/>
                    </a:cubicBezTo>
                    <a:cubicBezTo>
                      <a:pt x="38" y="150"/>
                      <a:pt x="29" y="133"/>
                      <a:pt x="29" y="114"/>
                    </a:cubicBezTo>
                    <a:cubicBezTo>
                      <a:pt x="29" y="82"/>
                      <a:pt x="56" y="55"/>
                      <a:pt x="88" y="55"/>
                    </a:cubicBezTo>
                    <a:cubicBezTo>
                      <a:pt x="100" y="55"/>
                      <a:pt x="112" y="59"/>
                      <a:pt x="122" y="66"/>
                    </a:cubicBezTo>
                    <a:cubicBezTo>
                      <a:pt x="123" y="66"/>
                      <a:pt x="123" y="67"/>
                      <a:pt x="124" y="67"/>
                    </a:cubicBezTo>
                    <a:cubicBezTo>
                      <a:pt x="126" y="67"/>
                      <a:pt x="127" y="66"/>
                      <a:pt x="128" y="65"/>
                    </a:cubicBezTo>
                    <a:cubicBezTo>
                      <a:pt x="173" y="1"/>
                      <a:pt x="173" y="1"/>
                      <a:pt x="173" y="1"/>
                    </a:cubicBezTo>
                    <a:cubicBezTo>
                      <a:pt x="174" y="0"/>
                      <a:pt x="175" y="0"/>
                      <a:pt x="177" y="0"/>
                    </a:cubicBezTo>
                    <a:cubicBezTo>
                      <a:pt x="177" y="0"/>
                      <a:pt x="178" y="0"/>
                      <a:pt x="179" y="1"/>
                    </a:cubicBezTo>
                    <a:cubicBezTo>
                      <a:pt x="193" y="10"/>
                      <a:pt x="209" y="19"/>
                      <a:pt x="225" y="25"/>
                    </a:cubicBezTo>
                    <a:cubicBezTo>
                      <a:pt x="228" y="26"/>
                      <a:pt x="231" y="27"/>
                      <a:pt x="234" y="28"/>
                    </a:cubicBezTo>
                    <a:cubicBezTo>
                      <a:pt x="240" y="30"/>
                      <a:pt x="246" y="32"/>
                      <a:pt x="252" y="34"/>
                    </a:cubicBezTo>
                    <a:cubicBezTo>
                      <a:pt x="258" y="35"/>
                      <a:pt x="264" y="37"/>
                      <a:pt x="270" y="38"/>
                    </a:cubicBezTo>
                    <a:cubicBezTo>
                      <a:pt x="280" y="39"/>
                      <a:pt x="290" y="40"/>
                      <a:pt x="299" y="41"/>
                    </a:cubicBezTo>
                    <a:cubicBezTo>
                      <a:pt x="302" y="41"/>
                      <a:pt x="306" y="41"/>
                      <a:pt x="309" y="41"/>
                    </a:cubicBezTo>
                    <a:cubicBezTo>
                      <a:pt x="312" y="41"/>
                      <a:pt x="316" y="41"/>
                      <a:pt x="319" y="41"/>
                    </a:cubicBezTo>
                    <a:cubicBezTo>
                      <a:pt x="320" y="41"/>
                      <a:pt x="323" y="40"/>
                      <a:pt x="323" y="40"/>
                    </a:cubicBezTo>
                    <a:cubicBezTo>
                      <a:pt x="325" y="40"/>
                      <a:pt x="327" y="40"/>
                      <a:pt x="330" y="40"/>
                    </a:cubicBezTo>
                    <a:cubicBezTo>
                      <a:pt x="330" y="40"/>
                      <a:pt x="331" y="40"/>
                      <a:pt x="332" y="40"/>
                    </a:cubicBezTo>
                    <a:cubicBezTo>
                      <a:pt x="334" y="40"/>
                      <a:pt x="334" y="40"/>
                      <a:pt x="334" y="40"/>
                    </a:cubicBezTo>
                    <a:cubicBezTo>
                      <a:pt x="336" y="39"/>
                      <a:pt x="338" y="39"/>
                      <a:pt x="340" y="39"/>
                    </a:cubicBezTo>
                    <a:cubicBezTo>
                      <a:pt x="341" y="39"/>
                      <a:pt x="342" y="38"/>
                      <a:pt x="344" y="38"/>
                    </a:cubicBezTo>
                    <a:cubicBezTo>
                      <a:pt x="346" y="38"/>
                      <a:pt x="348" y="38"/>
                      <a:pt x="350" y="37"/>
                    </a:cubicBezTo>
                    <a:cubicBezTo>
                      <a:pt x="351" y="37"/>
                      <a:pt x="352" y="37"/>
                      <a:pt x="354" y="37"/>
                    </a:cubicBezTo>
                    <a:cubicBezTo>
                      <a:pt x="356" y="36"/>
                      <a:pt x="358" y="36"/>
                      <a:pt x="360" y="35"/>
                    </a:cubicBezTo>
                    <a:cubicBezTo>
                      <a:pt x="360" y="35"/>
                      <a:pt x="363" y="35"/>
                      <a:pt x="364" y="34"/>
                    </a:cubicBezTo>
                    <a:cubicBezTo>
                      <a:pt x="366" y="34"/>
                      <a:pt x="367" y="33"/>
                      <a:pt x="369" y="33"/>
                    </a:cubicBezTo>
                    <a:cubicBezTo>
                      <a:pt x="369" y="33"/>
                      <a:pt x="373" y="32"/>
                      <a:pt x="373" y="32"/>
                    </a:cubicBezTo>
                    <a:cubicBezTo>
                      <a:pt x="376" y="31"/>
                      <a:pt x="379" y="30"/>
                      <a:pt x="382" y="29"/>
                    </a:cubicBezTo>
                    <a:cubicBezTo>
                      <a:pt x="383" y="29"/>
                      <a:pt x="387" y="27"/>
                      <a:pt x="387" y="27"/>
                    </a:cubicBezTo>
                    <a:cubicBezTo>
                      <a:pt x="389" y="27"/>
                      <a:pt x="390" y="26"/>
                      <a:pt x="391" y="26"/>
                    </a:cubicBezTo>
                    <a:cubicBezTo>
                      <a:pt x="393" y="25"/>
                      <a:pt x="394" y="25"/>
                      <a:pt x="395" y="24"/>
                    </a:cubicBezTo>
                    <a:cubicBezTo>
                      <a:pt x="396" y="24"/>
                      <a:pt x="396" y="24"/>
                      <a:pt x="396" y="24"/>
                    </a:cubicBezTo>
                    <a:cubicBezTo>
                      <a:pt x="398" y="23"/>
                      <a:pt x="399" y="23"/>
                      <a:pt x="400" y="22"/>
                    </a:cubicBezTo>
                    <a:cubicBezTo>
                      <a:pt x="402" y="21"/>
                      <a:pt x="404" y="21"/>
                      <a:pt x="405" y="20"/>
                    </a:cubicBezTo>
                    <a:cubicBezTo>
                      <a:pt x="406" y="19"/>
                      <a:pt x="408" y="19"/>
                      <a:pt x="409" y="18"/>
                    </a:cubicBezTo>
                    <a:cubicBezTo>
                      <a:pt x="411" y="17"/>
                      <a:pt x="412" y="16"/>
                      <a:pt x="414" y="16"/>
                    </a:cubicBezTo>
                    <a:cubicBezTo>
                      <a:pt x="415" y="15"/>
                      <a:pt x="416" y="14"/>
                      <a:pt x="418" y="14"/>
                    </a:cubicBezTo>
                    <a:cubicBezTo>
                      <a:pt x="419" y="13"/>
                      <a:pt x="421" y="12"/>
                      <a:pt x="422" y="11"/>
                    </a:cubicBezTo>
                    <a:cubicBezTo>
                      <a:pt x="423" y="10"/>
                      <a:pt x="427" y="8"/>
                      <a:pt x="427" y="8"/>
                    </a:cubicBezTo>
                    <a:cubicBezTo>
                      <a:pt x="428" y="8"/>
                      <a:pt x="429" y="7"/>
                      <a:pt x="431" y="6"/>
                    </a:cubicBezTo>
                    <a:cubicBezTo>
                      <a:pt x="433" y="4"/>
                      <a:pt x="433" y="4"/>
                      <a:pt x="433" y="4"/>
                    </a:cubicBezTo>
                    <a:cubicBezTo>
                      <a:pt x="436" y="3"/>
                      <a:pt x="438" y="2"/>
                      <a:pt x="439" y="0"/>
                    </a:cubicBezTo>
                    <a:cubicBezTo>
                      <a:pt x="440" y="0"/>
                      <a:pt x="441" y="0"/>
                      <a:pt x="442" y="0"/>
                    </a:cubicBezTo>
                    <a:cubicBezTo>
                      <a:pt x="443" y="0"/>
                      <a:pt x="444" y="0"/>
                      <a:pt x="445" y="1"/>
                    </a:cubicBezTo>
                    <a:cubicBezTo>
                      <a:pt x="487" y="59"/>
                      <a:pt x="487" y="59"/>
                      <a:pt x="487" y="59"/>
                    </a:cubicBezTo>
                    <a:cubicBezTo>
                      <a:pt x="488" y="61"/>
                      <a:pt x="488" y="63"/>
                      <a:pt x="487" y="65"/>
                    </a:cubicBezTo>
                    <a:cubicBezTo>
                      <a:pt x="473" y="77"/>
                      <a:pt x="465" y="95"/>
                      <a:pt x="465" y="114"/>
                    </a:cubicBezTo>
                    <a:cubicBezTo>
                      <a:pt x="465" y="151"/>
                      <a:pt x="495" y="181"/>
                      <a:pt x="532" y="181"/>
                    </a:cubicBezTo>
                    <a:cubicBezTo>
                      <a:pt x="543" y="181"/>
                      <a:pt x="555" y="178"/>
                      <a:pt x="565" y="173"/>
                    </a:cubicBezTo>
                    <a:cubicBezTo>
                      <a:pt x="565" y="172"/>
                      <a:pt x="566" y="172"/>
                      <a:pt x="567" y="172"/>
                    </a:cubicBezTo>
                    <a:cubicBezTo>
                      <a:pt x="568" y="172"/>
                      <a:pt x="569" y="173"/>
                      <a:pt x="570" y="174"/>
                    </a:cubicBezTo>
                    <a:cubicBezTo>
                      <a:pt x="617" y="239"/>
                      <a:pt x="617" y="239"/>
                      <a:pt x="617" y="239"/>
                    </a:cubicBezTo>
                    <a:cubicBezTo>
                      <a:pt x="618" y="240"/>
                      <a:pt x="618" y="241"/>
                      <a:pt x="618" y="242"/>
                    </a:cubicBezTo>
                    <a:cubicBezTo>
                      <a:pt x="618" y="243"/>
                      <a:pt x="617" y="244"/>
                      <a:pt x="617" y="245"/>
                    </a:cubicBezTo>
                    <a:cubicBezTo>
                      <a:pt x="526" y="309"/>
                      <a:pt x="420" y="343"/>
                      <a:pt x="309" y="343"/>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9">
                <a:extLst>
                  <a:ext uri="{FF2B5EF4-FFF2-40B4-BE49-F238E27FC236}">
                    <a16:creationId xmlns:a16="http://schemas.microsoft.com/office/drawing/2014/main" id="{593D1DF1-4922-2F4E-AF04-EEA157E629F3}"/>
                  </a:ext>
                </a:extLst>
              </p:cNvPr>
              <p:cNvSpPr>
                <a:spLocks/>
              </p:cNvSpPr>
              <p:nvPr/>
            </p:nvSpPr>
            <p:spPr bwMode="auto">
              <a:xfrm>
                <a:off x="647" y="1653"/>
                <a:ext cx="1147" cy="1804"/>
              </a:xfrm>
              <a:custGeom>
                <a:avLst/>
                <a:gdLst>
                  <a:gd name="T0" fmla="*/ 214 w 390"/>
                  <a:gd name="T1" fmla="*/ 614 h 614"/>
                  <a:gd name="T2" fmla="*/ 211 w 390"/>
                  <a:gd name="T3" fmla="*/ 614 h 614"/>
                  <a:gd name="T4" fmla="*/ 0 w 390"/>
                  <a:gd name="T5" fmla="*/ 189 h 614"/>
                  <a:gd name="T6" fmla="*/ 25 w 390"/>
                  <a:gd name="T7" fmla="*/ 23 h 614"/>
                  <a:gd name="T8" fmla="*/ 26 w 390"/>
                  <a:gd name="T9" fmla="*/ 22 h 614"/>
                  <a:gd name="T10" fmla="*/ 30 w 390"/>
                  <a:gd name="T11" fmla="*/ 20 h 614"/>
                  <a:gd name="T12" fmla="*/ 31 w 390"/>
                  <a:gd name="T13" fmla="*/ 20 h 614"/>
                  <a:gd name="T14" fmla="*/ 114 w 390"/>
                  <a:gd name="T15" fmla="*/ 45 h 614"/>
                  <a:gd name="T16" fmla="*/ 115 w 390"/>
                  <a:gd name="T17" fmla="*/ 46 h 614"/>
                  <a:gd name="T18" fmla="*/ 117 w 390"/>
                  <a:gd name="T19" fmla="*/ 45 h 614"/>
                  <a:gd name="T20" fmla="*/ 119 w 390"/>
                  <a:gd name="T21" fmla="*/ 43 h 614"/>
                  <a:gd name="T22" fmla="*/ 176 w 390"/>
                  <a:gd name="T23" fmla="*/ 0 h 614"/>
                  <a:gd name="T24" fmla="*/ 235 w 390"/>
                  <a:gd name="T25" fmla="*/ 59 h 614"/>
                  <a:gd name="T26" fmla="*/ 232 w 390"/>
                  <a:gd name="T27" fmla="*/ 77 h 614"/>
                  <a:gd name="T28" fmla="*/ 232 w 390"/>
                  <a:gd name="T29" fmla="*/ 80 h 614"/>
                  <a:gd name="T30" fmla="*/ 234 w 390"/>
                  <a:gd name="T31" fmla="*/ 82 h 614"/>
                  <a:gd name="T32" fmla="*/ 312 w 390"/>
                  <a:gd name="T33" fmla="*/ 106 h 614"/>
                  <a:gd name="T34" fmla="*/ 314 w 390"/>
                  <a:gd name="T35" fmla="*/ 108 h 614"/>
                  <a:gd name="T36" fmla="*/ 315 w 390"/>
                  <a:gd name="T37" fmla="*/ 111 h 614"/>
                  <a:gd name="T38" fmla="*/ 314 w 390"/>
                  <a:gd name="T39" fmla="*/ 114 h 614"/>
                  <a:gd name="T40" fmla="*/ 302 w 390"/>
                  <a:gd name="T41" fmla="*/ 189 h 614"/>
                  <a:gd name="T42" fmla="*/ 388 w 390"/>
                  <a:gd name="T43" fmla="*/ 369 h 614"/>
                  <a:gd name="T44" fmla="*/ 389 w 390"/>
                  <a:gd name="T45" fmla="*/ 375 h 614"/>
                  <a:gd name="T46" fmla="*/ 347 w 390"/>
                  <a:gd name="T47" fmla="*/ 432 h 614"/>
                  <a:gd name="T48" fmla="*/ 344 w 390"/>
                  <a:gd name="T49" fmla="*/ 434 h 614"/>
                  <a:gd name="T50" fmla="*/ 342 w 390"/>
                  <a:gd name="T51" fmla="*/ 433 h 614"/>
                  <a:gd name="T52" fmla="*/ 310 w 390"/>
                  <a:gd name="T53" fmla="*/ 425 h 614"/>
                  <a:gd name="T54" fmla="*/ 243 w 390"/>
                  <a:gd name="T55" fmla="*/ 492 h 614"/>
                  <a:gd name="T56" fmla="*/ 264 w 390"/>
                  <a:gd name="T57" fmla="*/ 541 h 614"/>
                  <a:gd name="T58" fmla="*/ 265 w 390"/>
                  <a:gd name="T59" fmla="*/ 546 h 614"/>
                  <a:gd name="T60" fmla="*/ 217 w 390"/>
                  <a:gd name="T61" fmla="*/ 613 h 614"/>
                  <a:gd name="T62" fmla="*/ 214 w 390"/>
                  <a:gd name="T63" fmla="*/ 614 h 614"/>
                  <a:gd name="T64" fmla="*/ 214 w 390"/>
                  <a:gd name="T65" fmla="*/ 614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0" h="614">
                    <a:moveTo>
                      <a:pt x="214" y="614"/>
                    </a:moveTo>
                    <a:cubicBezTo>
                      <a:pt x="213" y="614"/>
                      <a:pt x="212" y="614"/>
                      <a:pt x="211" y="614"/>
                    </a:cubicBezTo>
                    <a:cubicBezTo>
                      <a:pt x="79" y="513"/>
                      <a:pt x="0" y="355"/>
                      <a:pt x="0" y="189"/>
                    </a:cubicBezTo>
                    <a:cubicBezTo>
                      <a:pt x="0" y="131"/>
                      <a:pt x="8" y="76"/>
                      <a:pt x="25" y="23"/>
                    </a:cubicBezTo>
                    <a:cubicBezTo>
                      <a:pt x="26" y="22"/>
                      <a:pt x="26" y="22"/>
                      <a:pt x="26" y="22"/>
                    </a:cubicBezTo>
                    <a:cubicBezTo>
                      <a:pt x="26" y="21"/>
                      <a:pt x="28" y="20"/>
                      <a:pt x="30" y="20"/>
                    </a:cubicBezTo>
                    <a:cubicBezTo>
                      <a:pt x="30" y="20"/>
                      <a:pt x="30" y="20"/>
                      <a:pt x="31" y="20"/>
                    </a:cubicBezTo>
                    <a:cubicBezTo>
                      <a:pt x="114" y="45"/>
                      <a:pt x="114" y="45"/>
                      <a:pt x="114" y="45"/>
                    </a:cubicBezTo>
                    <a:cubicBezTo>
                      <a:pt x="114" y="45"/>
                      <a:pt x="115" y="46"/>
                      <a:pt x="115" y="46"/>
                    </a:cubicBezTo>
                    <a:cubicBezTo>
                      <a:pt x="116" y="46"/>
                      <a:pt x="116" y="45"/>
                      <a:pt x="117" y="45"/>
                    </a:cubicBezTo>
                    <a:cubicBezTo>
                      <a:pt x="118" y="45"/>
                      <a:pt x="119" y="44"/>
                      <a:pt x="119" y="43"/>
                    </a:cubicBezTo>
                    <a:cubicBezTo>
                      <a:pt x="126" y="17"/>
                      <a:pt x="149" y="0"/>
                      <a:pt x="176" y="0"/>
                    </a:cubicBezTo>
                    <a:cubicBezTo>
                      <a:pt x="208" y="0"/>
                      <a:pt x="235" y="26"/>
                      <a:pt x="235" y="59"/>
                    </a:cubicBezTo>
                    <a:cubicBezTo>
                      <a:pt x="235" y="65"/>
                      <a:pt x="234" y="71"/>
                      <a:pt x="232" y="77"/>
                    </a:cubicBezTo>
                    <a:cubicBezTo>
                      <a:pt x="231" y="78"/>
                      <a:pt x="232" y="79"/>
                      <a:pt x="232" y="80"/>
                    </a:cubicBezTo>
                    <a:cubicBezTo>
                      <a:pt x="233" y="81"/>
                      <a:pt x="233" y="82"/>
                      <a:pt x="234" y="82"/>
                    </a:cubicBezTo>
                    <a:cubicBezTo>
                      <a:pt x="312" y="106"/>
                      <a:pt x="312" y="106"/>
                      <a:pt x="312" y="106"/>
                    </a:cubicBezTo>
                    <a:cubicBezTo>
                      <a:pt x="313" y="106"/>
                      <a:pt x="314" y="107"/>
                      <a:pt x="314" y="108"/>
                    </a:cubicBezTo>
                    <a:cubicBezTo>
                      <a:pt x="315" y="109"/>
                      <a:pt x="315" y="110"/>
                      <a:pt x="315" y="111"/>
                    </a:cubicBezTo>
                    <a:cubicBezTo>
                      <a:pt x="314" y="114"/>
                      <a:pt x="314" y="114"/>
                      <a:pt x="314" y="114"/>
                    </a:cubicBezTo>
                    <a:cubicBezTo>
                      <a:pt x="306" y="137"/>
                      <a:pt x="302" y="162"/>
                      <a:pt x="302" y="189"/>
                    </a:cubicBezTo>
                    <a:cubicBezTo>
                      <a:pt x="302" y="260"/>
                      <a:pt x="333" y="325"/>
                      <a:pt x="388" y="369"/>
                    </a:cubicBezTo>
                    <a:cubicBezTo>
                      <a:pt x="390" y="371"/>
                      <a:pt x="390" y="373"/>
                      <a:pt x="389" y="375"/>
                    </a:cubicBezTo>
                    <a:cubicBezTo>
                      <a:pt x="347" y="432"/>
                      <a:pt x="347" y="432"/>
                      <a:pt x="347" y="432"/>
                    </a:cubicBezTo>
                    <a:cubicBezTo>
                      <a:pt x="347" y="433"/>
                      <a:pt x="345" y="434"/>
                      <a:pt x="344" y="434"/>
                    </a:cubicBezTo>
                    <a:cubicBezTo>
                      <a:pt x="344" y="434"/>
                      <a:pt x="343" y="434"/>
                      <a:pt x="342" y="433"/>
                    </a:cubicBezTo>
                    <a:cubicBezTo>
                      <a:pt x="333" y="428"/>
                      <a:pt x="321" y="425"/>
                      <a:pt x="310" y="425"/>
                    </a:cubicBezTo>
                    <a:cubicBezTo>
                      <a:pt x="273" y="425"/>
                      <a:pt x="243" y="455"/>
                      <a:pt x="243" y="492"/>
                    </a:cubicBezTo>
                    <a:cubicBezTo>
                      <a:pt x="243" y="511"/>
                      <a:pt x="251" y="528"/>
                      <a:pt x="264" y="541"/>
                    </a:cubicBezTo>
                    <a:cubicBezTo>
                      <a:pt x="266" y="542"/>
                      <a:pt x="266" y="545"/>
                      <a:pt x="265" y="546"/>
                    </a:cubicBezTo>
                    <a:cubicBezTo>
                      <a:pt x="217" y="613"/>
                      <a:pt x="217" y="613"/>
                      <a:pt x="217" y="613"/>
                    </a:cubicBezTo>
                    <a:cubicBezTo>
                      <a:pt x="216" y="614"/>
                      <a:pt x="215" y="614"/>
                      <a:pt x="214" y="614"/>
                    </a:cubicBezTo>
                    <a:cubicBezTo>
                      <a:pt x="214" y="614"/>
                      <a:pt x="214" y="614"/>
                      <a:pt x="214" y="614"/>
                    </a:cubicBez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6" name="Rectangle 5">
              <a:extLst>
                <a:ext uri="{FF2B5EF4-FFF2-40B4-BE49-F238E27FC236}">
                  <a16:creationId xmlns:a16="http://schemas.microsoft.com/office/drawing/2014/main" id="{10E63FB4-AD5E-AF48-B2EE-91A8D0B84DE5}"/>
                </a:ext>
              </a:extLst>
            </p:cNvPr>
            <p:cNvSpPr/>
            <p:nvPr/>
          </p:nvSpPr>
          <p:spPr>
            <a:xfrm rot="16451310">
              <a:off x="1713918" y="1712776"/>
              <a:ext cx="1654847" cy="788518"/>
            </a:xfrm>
            <a:prstGeom prst="rect">
              <a:avLst/>
            </a:prstGeom>
          </p:spPr>
          <p:txBody>
            <a:bodyPr wrap="square">
              <a:spAutoFit/>
            </a:bodyPr>
            <a:lstStyle/>
            <a:p>
              <a:pPr algn="ctr"/>
              <a:r>
                <a:rPr lang="en-US" sz="28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Supportive </a:t>
              </a:r>
            </a:p>
            <a:p>
              <a:pPr algn="ctr"/>
              <a:r>
                <a:rPr lang="en-US" sz="28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Leaders</a:t>
              </a:r>
              <a:endParaRPr lang="en-US" sz="2800" dirty="0">
                <a:solidFill>
                  <a:schemeClr val="bg1"/>
                </a:solidFill>
                <a:effectLst>
                  <a:outerShdw blurRad="50800" dist="50800" dir="5400000" algn="ctr" rotWithShape="0">
                    <a:srgbClr val="000000"/>
                  </a:outerShdw>
                </a:effectLst>
              </a:endParaRPr>
            </a:p>
          </p:txBody>
        </p:sp>
        <p:sp>
          <p:nvSpPr>
            <p:cNvPr id="7" name="Rectangle 6">
              <a:extLst>
                <a:ext uri="{FF2B5EF4-FFF2-40B4-BE49-F238E27FC236}">
                  <a16:creationId xmlns:a16="http://schemas.microsoft.com/office/drawing/2014/main" id="{D376C31D-5657-5843-AA21-E24676D65CFB}"/>
                </a:ext>
              </a:extLst>
            </p:cNvPr>
            <p:cNvSpPr/>
            <p:nvPr/>
          </p:nvSpPr>
          <p:spPr>
            <a:xfrm rot="16451310">
              <a:off x="3543098" y="1665494"/>
              <a:ext cx="1742925" cy="788518"/>
            </a:xfrm>
            <a:prstGeom prst="rect">
              <a:avLst/>
            </a:prstGeom>
          </p:spPr>
          <p:txBody>
            <a:bodyPr wrap="square">
              <a:spAutoFit/>
            </a:bodyPr>
            <a:lstStyle/>
            <a:p>
              <a:r>
                <a:rPr lang="en-US" sz="28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   Shared</a:t>
              </a:r>
            </a:p>
            <a:p>
              <a:r>
                <a:rPr lang="en-US" sz="28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Leadership</a:t>
              </a:r>
              <a:endParaRPr lang="en-US" sz="2800" dirty="0">
                <a:solidFill>
                  <a:schemeClr val="bg1"/>
                </a:solidFill>
                <a:effectLst>
                  <a:outerShdw blurRad="50800" dist="50800" dir="5400000" algn="ctr" rotWithShape="0">
                    <a:srgbClr val="000000"/>
                  </a:outerShdw>
                </a:effectLst>
              </a:endParaRPr>
            </a:p>
          </p:txBody>
        </p:sp>
        <p:sp>
          <p:nvSpPr>
            <p:cNvPr id="8" name="Rectangle 7">
              <a:extLst>
                <a:ext uri="{FF2B5EF4-FFF2-40B4-BE49-F238E27FC236}">
                  <a16:creationId xmlns:a16="http://schemas.microsoft.com/office/drawing/2014/main" id="{558FD06E-ED97-DC4B-8ACF-5F499E603B53}"/>
                </a:ext>
              </a:extLst>
            </p:cNvPr>
            <p:cNvSpPr/>
            <p:nvPr/>
          </p:nvSpPr>
          <p:spPr>
            <a:xfrm rot="16451310">
              <a:off x="4138348" y="3856636"/>
              <a:ext cx="1825381" cy="686774"/>
            </a:xfrm>
            <a:prstGeom prst="rect">
              <a:avLst/>
            </a:prstGeom>
          </p:spPr>
          <p:txBody>
            <a:bodyPr wrap="square">
              <a:spAutoFit/>
            </a:bodyPr>
            <a:lstStyle/>
            <a:p>
              <a:r>
                <a:rPr lang="en-US" sz="24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Robust Design</a:t>
              </a:r>
            </a:p>
            <a:p>
              <a:r>
                <a:rPr lang="en-US" sz="24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    (flexible)</a:t>
              </a:r>
              <a:endParaRPr lang="en-US" sz="2400" dirty="0">
                <a:solidFill>
                  <a:schemeClr val="bg1"/>
                </a:solidFill>
                <a:effectLst>
                  <a:outerShdw blurRad="50800" dist="50800" dir="5400000" algn="ctr" rotWithShape="0">
                    <a:srgbClr val="000000"/>
                  </a:outerShdw>
                </a:effectLst>
              </a:endParaRPr>
            </a:p>
          </p:txBody>
        </p:sp>
        <p:sp>
          <p:nvSpPr>
            <p:cNvPr id="9" name="Rectangle 8">
              <a:extLst>
                <a:ext uri="{FF2B5EF4-FFF2-40B4-BE49-F238E27FC236}">
                  <a16:creationId xmlns:a16="http://schemas.microsoft.com/office/drawing/2014/main" id="{2C1CEF02-1BC7-7843-9F82-73350CA87A92}"/>
                </a:ext>
              </a:extLst>
            </p:cNvPr>
            <p:cNvSpPr/>
            <p:nvPr/>
          </p:nvSpPr>
          <p:spPr>
            <a:xfrm rot="16451310">
              <a:off x="2500157" y="4694036"/>
              <a:ext cx="1928917" cy="1144624"/>
            </a:xfrm>
            <a:prstGeom prst="rect">
              <a:avLst/>
            </a:prstGeom>
          </p:spPr>
          <p:txBody>
            <a:bodyPr wrap="square">
              <a:spAutoFit/>
            </a:bodyPr>
            <a:lstStyle/>
            <a:p>
              <a:pPr algn="ctr"/>
              <a:r>
                <a:rPr lang="en-US" sz="28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Develop-</a:t>
              </a:r>
            </a:p>
            <a:p>
              <a:pPr algn="ctr"/>
              <a:r>
                <a:rPr lang="en-US" sz="2800" dirty="0" err="1">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ment</a:t>
              </a:r>
              <a:r>
                <a:rPr lang="en-US" sz="28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 </a:t>
              </a:r>
            </a:p>
            <a:p>
              <a:pPr algn="ctr"/>
              <a:r>
                <a:rPr lang="en-US" sz="28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for all</a:t>
              </a:r>
              <a:endParaRPr lang="en-US" sz="2800" dirty="0">
                <a:solidFill>
                  <a:schemeClr val="bg1"/>
                </a:solidFill>
                <a:effectLst>
                  <a:outerShdw blurRad="50800" dist="50800" dir="5400000" algn="ctr" rotWithShape="0">
                    <a:srgbClr val="000000"/>
                  </a:outerShdw>
                </a:effectLst>
              </a:endParaRPr>
            </a:p>
          </p:txBody>
        </p:sp>
        <p:sp>
          <p:nvSpPr>
            <p:cNvPr id="10" name="Rectangle 9">
              <a:extLst>
                <a:ext uri="{FF2B5EF4-FFF2-40B4-BE49-F238E27FC236}">
                  <a16:creationId xmlns:a16="http://schemas.microsoft.com/office/drawing/2014/main" id="{3D2382FD-EFB1-CD4C-B277-ADD32F07DC3C}"/>
                </a:ext>
              </a:extLst>
            </p:cNvPr>
            <p:cNvSpPr/>
            <p:nvPr/>
          </p:nvSpPr>
          <p:spPr>
            <a:xfrm rot="16451310">
              <a:off x="1117277" y="3425818"/>
              <a:ext cx="1351989" cy="788518"/>
            </a:xfrm>
            <a:prstGeom prst="rect">
              <a:avLst/>
            </a:prstGeom>
          </p:spPr>
          <p:txBody>
            <a:bodyPr wrap="square">
              <a:spAutoFit/>
            </a:bodyPr>
            <a:lstStyle/>
            <a:p>
              <a:pPr algn="ctr"/>
              <a:r>
                <a:rPr lang="en-US" sz="28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Visible </a:t>
              </a:r>
            </a:p>
            <a:p>
              <a:pPr algn="ctr"/>
              <a:r>
                <a:rPr lang="en-US" sz="2800" dirty="0">
                  <a:solidFill>
                    <a:schemeClr val="bg1"/>
                  </a:solidFill>
                  <a:effectLst>
                    <a:outerShdw blurRad="50800" dist="50800" dir="5400000" algn="ctr" rotWithShape="0">
                      <a:srgbClr val="000000"/>
                    </a:outerShdw>
                  </a:effectLst>
                  <a:latin typeface="Arial" panose="020B0604020202020204" pitchFamily="34" charset="0"/>
                  <a:cs typeface="Arial" panose="020B0604020202020204" pitchFamily="34" charset="0"/>
                </a:rPr>
                <a:t>Actions</a:t>
              </a:r>
              <a:endParaRPr lang="en-US" sz="2800" dirty="0">
                <a:solidFill>
                  <a:schemeClr val="bg1"/>
                </a:solidFill>
                <a:effectLst>
                  <a:outerShdw blurRad="50800" dist="50800" dir="5400000" algn="ctr" rotWithShape="0">
                    <a:srgbClr val="000000"/>
                  </a:outerShdw>
                </a:effectLst>
              </a:endParaRPr>
            </a:p>
          </p:txBody>
        </p:sp>
      </p:grpSp>
      <p:sp>
        <p:nvSpPr>
          <p:cNvPr id="16" name="Title 15">
            <a:extLst>
              <a:ext uri="{FF2B5EF4-FFF2-40B4-BE49-F238E27FC236}">
                <a16:creationId xmlns:a16="http://schemas.microsoft.com/office/drawing/2014/main" id="{276A776B-47AC-6847-9272-D4B0B9D39ECA}"/>
              </a:ext>
            </a:extLst>
          </p:cNvPr>
          <p:cNvSpPr txBox="1">
            <a:spLocks noGrp="1"/>
          </p:cNvSpPr>
          <p:nvPr>
            <p:ph type="title"/>
          </p:nvPr>
        </p:nvSpPr>
        <p:spPr>
          <a:xfrm>
            <a:off x="-5420" y="161988"/>
            <a:ext cx="4333930" cy="923330"/>
          </a:xfrm>
          <a:prstGeom prst="rect">
            <a:avLst/>
          </a:prstGeom>
          <a:noFill/>
        </p:spPr>
        <p:txBody>
          <a:bodyPr wrap="square" rtlCol="0">
            <a:spAutoFit/>
          </a:bodyPr>
          <a:lstStyle/>
          <a:p>
            <a:pPr algn="ctr"/>
            <a:r>
              <a:rPr lang="en-US" sz="3600" dirty="0">
                <a:latin typeface="Arial" panose="020B0604020202020204" pitchFamily="34" charset="0"/>
                <a:cs typeface="Arial" panose="020B0604020202020204" pitchFamily="34" charset="0"/>
              </a:rPr>
              <a:t>Model of Change</a:t>
            </a:r>
          </a:p>
          <a:p>
            <a:pPr algn="ctr"/>
            <a:r>
              <a:rPr lang="en-US" sz="2400" dirty="0">
                <a:latin typeface="Arial" panose="020B0604020202020204" pitchFamily="34" charset="0"/>
                <a:cs typeface="Arial" panose="020B0604020202020204" pitchFamily="34" charset="0"/>
              </a:rPr>
              <a:t>(</a:t>
            </a:r>
            <a:r>
              <a:rPr lang="en-US" sz="2400" dirty="0" err="1">
                <a:latin typeface="Arial" panose="020B0604020202020204" pitchFamily="34" charset="0"/>
                <a:cs typeface="Arial" panose="020B0604020202020204" pitchFamily="34" charset="0"/>
              </a:rPr>
              <a:t>Kezar</a:t>
            </a:r>
            <a:r>
              <a:rPr lang="en-US" sz="2400" dirty="0">
                <a:latin typeface="Arial" panose="020B0604020202020204" pitchFamily="34" charset="0"/>
                <a:cs typeface="Arial" panose="020B0604020202020204" pitchFamily="34" charset="0"/>
              </a:rPr>
              <a:t> and Eckel)</a:t>
            </a:r>
          </a:p>
        </p:txBody>
      </p:sp>
      <p:pic>
        <p:nvPicPr>
          <p:cNvPr id="17" name="Picture 16">
            <a:extLst>
              <a:ext uri="{FF2B5EF4-FFF2-40B4-BE49-F238E27FC236}">
                <a16:creationId xmlns:a16="http://schemas.microsoft.com/office/drawing/2014/main" id="{2DC8B00E-E601-45A6-A6AD-37FCE36E0E9F}"/>
              </a:ext>
            </a:extLst>
          </p:cNvPr>
          <p:cNvPicPr>
            <a:picLocks noChangeAspect="1"/>
          </p:cNvPicPr>
          <p:nvPr/>
        </p:nvPicPr>
        <p:blipFill rotWithShape="1">
          <a:blip r:embed="rId2">
            <a:extLst>
              <a:ext uri="{28A0092B-C50C-407E-A947-70E740481C1C}">
                <a14:useLocalDpi xmlns:a14="http://schemas.microsoft.com/office/drawing/2010/main" val="0"/>
              </a:ext>
            </a:extLst>
          </a:blip>
          <a:srcRect t="26861" r="2630" b="30173"/>
          <a:stretch/>
        </p:blipFill>
        <p:spPr>
          <a:xfrm>
            <a:off x="9081144" y="5399964"/>
            <a:ext cx="3003931" cy="1325562"/>
          </a:xfrm>
          <a:prstGeom prst="rect">
            <a:avLst/>
          </a:prstGeom>
        </p:spPr>
      </p:pic>
      <p:sp>
        <p:nvSpPr>
          <p:cNvPr id="2" name="TextBox 1">
            <a:extLst>
              <a:ext uri="{FF2B5EF4-FFF2-40B4-BE49-F238E27FC236}">
                <a16:creationId xmlns:a16="http://schemas.microsoft.com/office/drawing/2014/main" id="{1E93EFD8-7C1C-472D-BD11-BA611AF5188A}"/>
              </a:ext>
            </a:extLst>
          </p:cNvPr>
          <p:cNvSpPr txBox="1"/>
          <p:nvPr/>
        </p:nvSpPr>
        <p:spPr>
          <a:xfrm>
            <a:off x="8794041" y="949141"/>
            <a:ext cx="3437159" cy="1938992"/>
          </a:xfrm>
          <a:prstGeom prst="rect">
            <a:avLst/>
          </a:prstGeom>
          <a:noFill/>
        </p:spPr>
        <p:txBody>
          <a:bodyPr wrap="none" rtlCol="0">
            <a:spAutoFit/>
          </a:bodyPr>
          <a:lstStyle/>
          <a:p>
            <a:r>
              <a:rPr lang="en-US" sz="2000" u="sng" dirty="0">
                <a:latin typeface="Arial" panose="020B0604020202020204" pitchFamily="34" charset="0"/>
                <a:cs typeface="Arial" panose="020B0604020202020204" pitchFamily="34" charset="0"/>
              </a:rPr>
              <a:t>University and College Level</a:t>
            </a:r>
          </a:p>
          <a:p>
            <a:r>
              <a:rPr lang="en-US" sz="2000" dirty="0">
                <a:latin typeface="Arial" panose="020B0604020202020204" pitchFamily="34" charset="0"/>
                <a:cs typeface="Arial" panose="020B0604020202020204" pitchFamily="34" charset="0"/>
              </a:rPr>
              <a:t>Provosts</a:t>
            </a:r>
          </a:p>
          <a:p>
            <a:r>
              <a:rPr lang="en-US" sz="2000" dirty="0">
                <a:latin typeface="Arial" panose="020B0604020202020204" pitchFamily="34" charset="0"/>
                <a:cs typeface="Arial" panose="020B0604020202020204" pitchFamily="34" charset="0"/>
              </a:rPr>
              <a:t>Deans</a:t>
            </a:r>
          </a:p>
          <a:p>
            <a:r>
              <a:rPr lang="en-US" sz="2000" dirty="0">
                <a:latin typeface="Arial" panose="020B0604020202020204" pitchFamily="34" charset="0"/>
                <a:cs typeface="Arial" panose="020B0604020202020204" pitchFamily="34" charset="0"/>
              </a:rPr>
              <a:t>Graduate Schools</a:t>
            </a:r>
          </a:p>
          <a:p>
            <a:r>
              <a:rPr lang="en-US" sz="2000" dirty="0">
                <a:latin typeface="Arial" panose="020B0604020202020204" pitchFamily="34" charset="0"/>
                <a:cs typeface="Arial" panose="020B0604020202020204" pitchFamily="34" charset="0"/>
              </a:rPr>
              <a:t>Faculty Development</a:t>
            </a:r>
          </a:p>
          <a:p>
            <a:r>
              <a:rPr lang="en-US" sz="2000" dirty="0">
                <a:latin typeface="Arial" panose="020B0604020202020204" pitchFamily="34" charset="0"/>
                <a:cs typeface="Arial" panose="020B0604020202020204" pitchFamily="34" charset="0"/>
              </a:rPr>
              <a:t>Other Administrators</a:t>
            </a:r>
          </a:p>
        </p:txBody>
      </p:sp>
      <p:sp>
        <p:nvSpPr>
          <p:cNvPr id="18" name="TextBox 17">
            <a:extLst>
              <a:ext uri="{FF2B5EF4-FFF2-40B4-BE49-F238E27FC236}">
                <a16:creationId xmlns:a16="http://schemas.microsoft.com/office/drawing/2014/main" id="{24736406-E227-4E2C-9466-701A629B10DA}"/>
              </a:ext>
            </a:extLst>
          </p:cNvPr>
          <p:cNvSpPr txBox="1"/>
          <p:nvPr/>
        </p:nvSpPr>
        <p:spPr>
          <a:xfrm>
            <a:off x="8886387" y="3280941"/>
            <a:ext cx="2334293" cy="1631216"/>
          </a:xfrm>
          <a:prstGeom prst="rect">
            <a:avLst/>
          </a:prstGeom>
          <a:noFill/>
        </p:spPr>
        <p:txBody>
          <a:bodyPr wrap="none" rtlCol="0">
            <a:spAutoFit/>
          </a:bodyPr>
          <a:lstStyle/>
          <a:p>
            <a:r>
              <a:rPr lang="en-US" sz="2000" u="sng" dirty="0">
                <a:latin typeface="Arial" panose="020B0604020202020204" pitchFamily="34" charset="0"/>
                <a:cs typeface="Arial" panose="020B0604020202020204" pitchFamily="34" charset="0"/>
              </a:rPr>
              <a:t>Department Level</a:t>
            </a:r>
          </a:p>
          <a:p>
            <a:r>
              <a:rPr lang="en-US" sz="2000" dirty="0">
                <a:latin typeface="Arial" panose="020B0604020202020204" pitchFamily="34" charset="0"/>
                <a:cs typeface="Arial" panose="020B0604020202020204" pitchFamily="34" charset="0"/>
              </a:rPr>
              <a:t>AGEP-NC Fellows</a:t>
            </a:r>
          </a:p>
          <a:p>
            <a:r>
              <a:rPr lang="en-US" sz="2000" dirty="0">
                <a:latin typeface="Arial" panose="020B0604020202020204" pitchFamily="34" charset="0"/>
                <a:cs typeface="Arial" panose="020B0604020202020204" pitchFamily="34" charset="0"/>
              </a:rPr>
              <a:t>Department chairs</a:t>
            </a:r>
          </a:p>
          <a:p>
            <a:r>
              <a:rPr lang="en-US" sz="2000" dirty="0">
                <a:latin typeface="Arial" panose="020B0604020202020204" pitchFamily="34" charset="0"/>
                <a:cs typeface="Arial" panose="020B0604020202020204" pitchFamily="34" charset="0"/>
              </a:rPr>
              <a:t>Graduate directors</a:t>
            </a:r>
          </a:p>
          <a:p>
            <a:r>
              <a:rPr lang="en-US" sz="2000" dirty="0">
                <a:latin typeface="Arial" panose="020B0604020202020204" pitchFamily="34" charset="0"/>
                <a:cs typeface="Arial" panose="020B0604020202020204" pitchFamily="34" charset="0"/>
              </a:rPr>
              <a:t>Department faculty</a:t>
            </a:r>
          </a:p>
        </p:txBody>
      </p:sp>
      <p:sp>
        <p:nvSpPr>
          <p:cNvPr id="19" name="TextBox 18">
            <a:extLst>
              <a:ext uri="{FF2B5EF4-FFF2-40B4-BE49-F238E27FC236}">
                <a16:creationId xmlns:a16="http://schemas.microsoft.com/office/drawing/2014/main" id="{46C1662C-E9EB-4938-A8C7-58AF98C18A2D}"/>
              </a:ext>
            </a:extLst>
          </p:cNvPr>
          <p:cNvSpPr txBox="1"/>
          <p:nvPr/>
        </p:nvSpPr>
        <p:spPr>
          <a:xfrm>
            <a:off x="1062463" y="4609570"/>
            <a:ext cx="4518243" cy="2246769"/>
          </a:xfrm>
          <a:prstGeom prst="rect">
            <a:avLst/>
          </a:prstGeom>
          <a:noFill/>
        </p:spPr>
        <p:txBody>
          <a:bodyPr wrap="square" rtlCol="0">
            <a:spAutoFit/>
          </a:bodyPr>
          <a:lstStyle/>
          <a:p>
            <a:r>
              <a:rPr lang="en-US" sz="2000" u="sng" dirty="0">
                <a:latin typeface="Arial" panose="020B0604020202020204" pitchFamily="34" charset="0"/>
                <a:cs typeface="Arial" panose="020B0604020202020204" pitchFamily="34" charset="0"/>
              </a:rPr>
              <a:t>Input into Vision</a:t>
            </a:r>
          </a:p>
          <a:p>
            <a:r>
              <a:rPr lang="en-US" sz="2000" dirty="0">
                <a:latin typeface="Arial" panose="020B0604020202020204" pitchFamily="34" charset="0"/>
                <a:cs typeface="Arial" panose="020B0604020202020204" pitchFamily="34" charset="0"/>
              </a:rPr>
              <a:t>Students</a:t>
            </a:r>
          </a:p>
          <a:p>
            <a:r>
              <a:rPr lang="en-US" sz="2000" dirty="0">
                <a:latin typeface="Arial" panose="020B0604020202020204" pitchFamily="34" charset="0"/>
                <a:cs typeface="Arial" panose="020B0604020202020204" pitchFamily="34" charset="0"/>
              </a:rPr>
              <a:t>Climate surveys</a:t>
            </a:r>
          </a:p>
          <a:p>
            <a:r>
              <a:rPr lang="en-US" sz="2000" dirty="0">
                <a:latin typeface="Arial" panose="020B0604020202020204" pitchFamily="34" charset="0"/>
                <a:cs typeface="Arial" panose="020B0604020202020204" pitchFamily="34" charset="0"/>
              </a:rPr>
              <a:t>Project participants</a:t>
            </a:r>
          </a:p>
          <a:p>
            <a:r>
              <a:rPr lang="en-US" sz="2000" dirty="0">
                <a:latin typeface="Arial" panose="020B0604020202020204" pitchFamily="34" charset="0"/>
                <a:cs typeface="Arial" panose="020B0604020202020204" pitchFamily="34" charset="0"/>
              </a:rPr>
              <a:t>Research on mentoring</a:t>
            </a:r>
          </a:p>
          <a:p>
            <a:r>
              <a:rPr lang="en-US" sz="2000" dirty="0">
                <a:latin typeface="Arial" panose="020B0604020202020204" pitchFamily="34" charset="0"/>
                <a:cs typeface="Arial" panose="020B0604020202020204" pitchFamily="34" charset="0"/>
              </a:rPr>
              <a:t>External Advisory Board</a:t>
            </a:r>
          </a:p>
          <a:p>
            <a:r>
              <a:rPr lang="en-US" sz="2000" dirty="0">
                <a:latin typeface="Arial" panose="020B0604020202020204" pitchFamily="34" charset="0"/>
                <a:cs typeface="Arial" panose="020B0604020202020204" pitchFamily="34" charset="0"/>
              </a:rPr>
              <a:t>Continuous process evaluation</a:t>
            </a:r>
          </a:p>
        </p:txBody>
      </p:sp>
      <p:sp>
        <p:nvSpPr>
          <p:cNvPr id="20" name="Title 15">
            <a:extLst>
              <a:ext uri="{FF2B5EF4-FFF2-40B4-BE49-F238E27FC236}">
                <a16:creationId xmlns:a16="http://schemas.microsoft.com/office/drawing/2014/main" id="{D3EE85A1-E2AF-4CDB-B893-9411937CF64F}"/>
              </a:ext>
            </a:extLst>
          </p:cNvPr>
          <p:cNvSpPr txBox="1">
            <a:spLocks/>
          </p:cNvSpPr>
          <p:nvPr/>
        </p:nvSpPr>
        <p:spPr>
          <a:xfrm>
            <a:off x="494436" y="2092979"/>
            <a:ext cx="2186857" cy="1200329"/>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latin typeface="Arial" panose="020B0604020202020204" pitchFamily="34" charset="0"/>
                <a:cs typeface="Arial" panose="020B0604020202020204" pitchFamily="34" charset="0"/>
              </a:rPr>
              <a:t>Sensemaking</a:t>
            </a:r>
          </a:p>
          <a:p>
            <a:pPr algn="ctr"/>
            <a:r>
              <a:rPr lang="en-US" sz="2000" dirty="0">
                <a:latin typeface="Arial" panose="020B0604020202020204" pitchFamily="34" charset="0"/>
                <a:cs typeface="Arial" panose="020B0604020202020204" pitchFamily="34" charset="0"/>
              </a:rPr>
              <a:t>Share Data</a:t>
            </a:r>
          </a:p>
          <a:p>
            <a:pPr algn="ctr"/>
            <a:r>
              <a:rPr lang="en-US" sz="2000" dirty="0">
                <a:latin typeface="Arial" panose="020B0604020202020204" pitchFamily="34" charset="0"/>
                <a:cs typeface="Arial" panose="020B0604020202020204" pitchFamily="34" charset="0"/>
              </a:rPr>
              <a:t>Approaches</a:t>
            </a:r>
          </a:p>
          <a:p>
            <a:pPr algn="ctr"/>
            <a:r>
              <a:rPr lang="en-US" sz="2000" dirty="0">
                <a:latin typeface="Arial" panose="020B0604020202020204" pitchFamily="34" charset="0"/>
                <a:cs typeface="Arial" panose="020B0604020202020204" pitchFamily="34" charset="0"/>
              </a:rPr>
              <a:t>Skills</a:t>
            </a:r>
          </a:p>
        </p:txBody>
      </p:sp>
    </p:spTree>
    <p:extLst>
      <p:ext uri="{BB962C8B-B14F-4D97-AF65-F5344CB8AC3E}">
        <p14:creationId xmlns:p14="http://schemas.microsoft.com/office/powerpoint/2010/main" val="61520587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1299</TotalTime>
  <Words>1170</Words>
  <Application>Microsoft Office PowerPoint</Application>
  <PresentationFormat>Widescreen</PresentationFormat>
  <Paragraphs>194</Paragraphs>
  <Slides>22</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22</vt:i4>
      </vt:variant>
    </vt:vector>
  </HeadingPairs>
  <TitlesOfParts>
    <vt:vector size="26" baseType="lpstr">
      <vt:lpstr>Arial</vt:lpstr>
      <vt:lpstr>Calibri</vt:lpstr>
      <vt:lpstr>Calibri Light</vt:lpstr>
      <vt:lpstr>Office Theme</vt:lpstr>
      <vt:lpstr>Information for Department Heads and DGPs September 2021</vt:lpstr>
      <vt:lpstr>Agenda</vt:lpstr>
      <vt:lpstr>Welcome and Introductions  Leadership Team AGEP-NC Fellows Department Heads and DGPs </vt:lpstr>
      <vt:lpstr>Leadership team</vt:lpstr>
      <vt:lpstr>NC State Participating Departments</vt:lpstr>
      <vt:lpstr>AGEP-NC Aims</vt:lpstr>
      <vt:lpstr> Approach:  Focus on Faculty and Departmental Planning </vt:lpstr>
      <vt:lpstr>Model of Change</vt:lpstr>
      <vt:lpstr>Model of Change (Kezar and Eckel)</vt:lpstr>
      <vt:lpstr>Roles of AGEP-NC Fellows</vt:lpstr>
      <vt:lpstr>Roles of AGEP-NC Fellows</vt:lpstr>
      <vt:lpstr>Roles of Deans, Department Heads and DGPs</vt:lpstr>
      <vt:lpstr>Roles of Deans, Department Heads and DGPs</vt:lpstr>
      <vt:lpstr>Contributions/Expectations of Participating Departments/Colleges</vt:lpstr>
      <vt:lpstr>Sensemaking Initiatives</vt:lpstr>
      <vt:lpstr>Departmental Doctoral Diversity Plans</vt:lpstr>
      <vt:lpstr>AGEP-NC Social Science Research</vt:lpstr>
      <vt:lpstr>This project will test </vt:lpstr>
      <vt:lpstr>AGEP-NC Outcome Measures</vt:lpstr>
      <vt:lpstr>This Semester</vt:lpstr>
      <vt:lpstr>Winter/Spring 2021/2022</vt:lpstr>
      <vt:lpstr>Your Ideas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J&amp;M</dc:creator>
  <cp:lastModifiedBy>Marcia L Gumpertz</cp:lastModifiedBy>
  <cp:revision>62</cp:revision>
  <cp:lastPrinted>2019-05-09T14:34:57Z</cp:lastPrinted>
  <dcterms:created xsi:type="dcterms:W3CDTF">2019-05-05T11:45:08Z</dcterms:created>
  <dcterms:modified xsi:type="dcterms:W3CDTF">2022-03-10T19:40:35Z</dcterms:modified>
</cp:coreProperties>
</file>