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39"/>
  </p:notesMasterIdLst>
  <p:handoutMasterIdLst>
    <p:handoutMasterId r:id="rId40"/>
  </p:handoutMasterIdLst>
  <p:sldIdLst>
    <p:sldId id="737" r:id="rId2"/>
    <p:sldId id="1100" r:id="rId3"/>
    <p:sldId id="1109" r:id="rId4"/>
    <p:sldId id="1108" r:id="rId5"/>
    <p:sldId id="373" r:id="rId6"/>
    <p:sldId id="375" r:id="rId7"/>
    <p:sldId id="1096" r:id="rId8"/>
    <p:sldId id="1110" r:id="rId9"/>
    <p:sldId id="977" r:id="rId10"/>
    <p:sldId id="978" r:id="rId11"/>
    <p:sldId id="979" r:id="rId12"/>
    <p:sldId id="980" r:id="rId13"/>
    <p:sldId id="982" r:id="rId14"/>
    <p:sldId id="1107" r:id="rId15"/>
    <p:sldId id="1075" r:id="rId16"/>
    <p:sldId id="987" r:id="rId17"/>
    <p:sldId id="988" r:id="rId18"/>
    <p:sldId id="990" r:id="rId19"/>
    <p:sldId id="1104" r:id="rId20"/>
    <p:sldId id="1105" r:id="rId21"/>
    <p:sldId id="1114" r:id="rId22"/>
    <p:sldId id="1086" r:id="rId23"/>
    <p:sldId id="1091" r:id="rId24"/>
    <p:sldId id="512" r:id="rId25"/>
    <p:sldId id="957" r:id="rId26"/>
    <p:sldId id="1080" r:id="rId27"/>
    <p:sldId id="959" r:id="rId28"/>
    <p:sldId id="1089" r:id="rId29"/>
    <p:sldId id="1085" r:id="rId30"/>
    <p:sldId id="1092" r:id="rId31"/>
    <p:sldId id="1083" r:id="rId32"/>
    <p:sldId id="961" r:id="rId33"/>
    <p:sldId id="962" r:id="rId34"/>
    <p:sldId id="641" r:id="rId35"/>
    <p:sldId id="388" r:id="rId36"/>
    <p:sldId id="693" r:id="rId37"/>
    <p:sldId id="440" r:id="rId3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08">
          <p15:clr>
            <a:srgbClr val="A4A3A4"/>
          </p15:clr>
        </p15:guide>
        <p15:guide id="2" orient="horz" pos="1296">
          <p15:clr>
            <a:srgbClr val="A4A3A4"/>
          </p15:clr>
        </p15:guide>
        <p15:guide id="3" orient="horz" pos="1584">
          <p15:clr>
            <a:srgbClr val="A4A3A4"/>
          </p15:clr>
        </p15:guide>
        <p15:guide id="4" orient="horz" pos="1872">
          <p15:clr>
            <a:srgbClr val="A4A3A4"/>
          </p15:clr>
        </p15:guide>
        <p15:guide id="5" pos="432">
          <p15:clr>
            <a:srgbClr val="A4A3A4"/>
          </p15:clr>
        </p15:guide>
        <p15:guide id="6" pos="336">
          <p15:clr>
            <a:srgbClr val="A4A3A4"/>
          </p15:clr>
        </p15:guide>
        <p15:guide id="7" pos="720">
          <p15:clr>
            <a:srgbClr val="A4A3A4"/>
          </p15:clr>
        </p15:guide>
        <p15:guide id="8"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66"/>
    <a:srgbClr val="F7F7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p:restoredTop sz="97049" autoAdjust="0"/>
  </p:normalViewPr>
  <p:slideViewPr>
    <p:cSldViewPr>
      <p:cViewPr varScale="1">
        <p:scale>
          <a:sx n="107" d="100"/>
          <a:sy n="107" d="100"/>
        </p:scale>
        <p:origin x="1344" y="160"/>
      </p:cViewPr>
      <p:guideLst>
        <p:guide orient="horz" pos="1008"/>
        <p:guide orient="horz" pos="1296"/>
        <p:guide orient="horz" pos="1584"/>
        <p:guide orient="horz" pos="1872"/>
        <p:guide pos="432"/>
        <p:guide pos="336"/>
        <p:guide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4" d="100"/>
          <a:sy n="94" d="100"/>
        </p:scale>
        <p:origin x="-20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r" eaLnBrk="1" hangingPunct="1">
              <a:defRPr sz="1200"/>
            </a:lvl1pPr>
          </a:lstStyle>
          <a:p>
            <a:fld id="{48DE5442-FC6C-9B42-A4D3-CEB3C27819DF}" type="slidenum">
              <a:rPr lang="en-US"/>
              <a:pPr/>
              <a:t>‹#›</a:t>
            </a:fld>
            <a:endParaRPr lang="en-US"/>
          </a:p>
        </p:txBody>
      </p:sp>
    </p:spTree>
    <p:extLst>
      <p:ext uri="{BB962C8B-B14F-4D97-AF65-F5344CB8AC3E}">
        <p14:creationId xmlns:p14="http://schemas.microsoft.com/office/powerpoint/2010/main" val="2657957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35" tIns="45718" rIns="91435" bIns="45718"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35" tIns="45718" rIns="91435" bIns="45718" numCol="1" anchor="b" anchorCtr="0" compatLnSpc="1">
            <a:prstTxWarp prst="textNoShape">
              <a:avLst/>
            </a:prstTxWarp>
          </a:bodyPr>
          <a:lstStyle>
            <a:lvl1pPr algn="r" eaLnBrk="1" hangingPunct="1">
              <a:defRPr sz="1200"/>
            </a:lvl1pPr>
          </a:lstStyle>
          <a:p>
            <a:fld id="{1919D73A-EBF3-324B-9B1D-97C7E5297085}" type="slidenum">
              <a:rPr lang="en-US"/>
              <a:pPr/>
              <a:t>‹#›</a:t>
            </a:fld>
            <a:endParaRPr lang="en-US"/>
          </a:p>
        </p:txBody>
      </p:sp>
    </p:spTree>
    <p:extLst>
      <p:ext uri="{BB962C8B-B14F-4D97-AF65-F5344CB8AC3E}">
        <p14:creationId xmlns:p14="http://schemas.microsoft.com/office/powerpoint/2010/main" val="1436666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a:t>
            </a:fld>
            <a:endParaRPr lang="en-US"/>
          </a:p>
        </p:txBody>
      </p:sp>
    </p:spTree>
    <p:extLst>
      <p:ext uri="{BB962C8B-B14F-4D97-AF65-F5344CB8AC3E}">
        <p14:creationId xmlns:p14="http://schemas.microsoft.com/office/powerpoint/2010/main" val="29182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17</a:t>
            </a:fld>
            <a:endParaRPr lang="en-US"/>
          </a:p>
        </p:txBody>
      </p:sp>
    </p:spTree>
    <p:extLst>
      <p:ext uri="{BB962C8B-B14F-4D97-AF65-F5344CB8AC3E}">
        <p14:creationId xmlns:p14="http://schemas.microsoft.com/office/powerpoint/2010/main" val="61512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18</a:t>
            </a:fld>
            <a:endParaRPr lang="en-US"/>
          </a:p>
        </p:txBody>
      </p:sp>
    </p:spTree>
    <p:extLst>
      <p:ext uri="{BB962C8B-B14F-4D97-AF65-F5344CB8AC3E}">
        <p14:creationId xmlns:p14="http://schemas.microsoft.com/office/powerpoint/2010/main" val="46894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25</a:t>
            </a:fld>
            <a:endParaRPr lang="en-US"/>
          </a:p>
        </p:txBody>
      </p:sp>
    </p:spTree>
    <p:extLst>
      <p:ext uri="{BB962C8B-B14F-4D97-AF65-F5344CB8AC3E}">
        <p14:creationId xmlns:p14="http://schemas.microsoft.com/office/powerpoint/2010/main" val="378635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27</a:t>
            </a:fld>
            <a:endParaRPr lang="en-US"/>
          </a:p>
        </p:txBody>
      </p:sp>
    </p:spTree>
    <p:extLst>
      <p:ext uri="{BB962C8B-B14F-4D97-AF65-F5344CB8AC3E}">
        <p14:creationId xmlns:p14="http://schemas.microsoft.com/office/powerpoint/2010/main" val="206962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32</a:t>
            </a:fld>
            <a:endParaRPr lang="en-US"/>
          </a:p>
        </p:txBody>
      </p:sp>
    </p:spTree>
    <p:extLst>
      <p:ext uri="{BB962C8B-B14F-4D97-AF65-F5344CB8AC3E}">
        <p14:creationId xmlns:p14="http://schemas.microsoft.com/office/powerpoint/2010/main" val="339686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33</a:t>
            </a:fld>
            <a:endParaRPr lang="en-US"/>
          </a:p>
        </p:txBody>
      </p:sp>
    </p:spTree>
    <p:extLst>
      <p:ext uri="{BB962C8B-B14F-4D97-AF65-F5344CB8AC3E}">
        <p14:creationId xmlns:p14="http://schemas.microsoft.com/office/powerpoint/2010/main" val="146287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419A51C2-8514-794A-80F2-E76EE172DFB8}"/>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8204D8EA-F5F6-D942-A8EF-D14127289A0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44783055-0E3F-1C46-8CA5-E59EEBE2660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D22AEF-A0DB-884E-8A82-5348A2490356}" type="slidenum">
              <a:rPr lang="en-US" altLang="en-US" sz="1200" smtClean="0"/>
              <a:pPr/>
              <a:t>37</a:t>
            </a:fld>
            <a:endParaRPr lang="en-US" altLang="en-US" sz="1200"/>
          </a:p>
        </p:txBody>
      </p:sp>
    </p:spTree>
    <p:extLst>
      <p:ext uri="{BB962C8B-B14F-4D97-AF65-F5344CB8AC3E}">
        <p14:creationId xmlns:p14="http://schemas.microsoft.com/office/powerpoint/2010/main" val="293808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99E9C36-56C4-8945-8E4A-A043ACF8F36C}"/>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39C1D57E-7349-BE49-B184-CA3F2299B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FA1E181B-8947-BA47-82EE-283C926EF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698F3A-39FF-9E4E-B88E-F2E7F5B2A9F1}" type="slidenum">
              <a:rPr lang="en-US" altLang="en-US" smtClean="0"/>
              <a:pPr/>
              <a:t>5</a:t>
            </a:fld>
            <a:endParaRPr lang="en-US" altLang="en-US"/>
          </a:p>
        </p:txBody>
      </p:sp>
    </p:spTree>
    <p:extLst>
      <p:ext uri="{BB962C8B-B14F-4D97-AF65-F5344CB8AC3E}">
        <p14:creationId xmlns:p14="http://schemas.microsoft.com/office/powerpoint/2010/main" val="149061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49508AA-7A51-0A45-8F3B-F07D099C62B2}"/>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D6D70A66-A088-1645-83A1-A696271A5D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A59D07A1-7E3B-EB4B-A59B-6A2B905A3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B2A886-B552-3B4C-AA10-2774CB29E413}" type="slidenum">
              <a:rPr lang="en-US" altLang="en-US" smtClean="0"/>
              <a:pPr/>
              <a:t>6</a:t>
            </a:fld>
            <a:endParaRPr lang="en-US" altLang="en-US"/>
          </a:p>
        </p:txBody>
      </p:sp>
    </p:spTree>
    <p:extLst>
      <p:ext uri="{BB962C8B-B14F-4D97-AF65-F5344CB8AC3E}">
        <p14:creationId xmlns:p14="http://schemas.microsoft.com/office/powerpoint/2010/main" val="228839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fld id="{B1363C5E-7349-3942-A679-8C651179714F}" type="slidenum">
              <a:rPr lang="en-US" altLang="en-US" sz="1200"/>
              <a:pPr/>
              <a:t>9</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p:spPr>
        <p:txBody>
          <a:bodyPr/>
          <a:lstStyle/>
          <a:p>
            <a:pPr eaLnBrk="1" hangingPunct="1">
              <a:spcBef>
                <a:spcPct val="0"/>
              </a:spcBef>
              <a:defRPr/>
            </a:pPr>
            <a:endParaRPr lang="en-US" sz="1800"/>
          </a:p>
        </p:txBody>
      </p:sp>
    </p:spTree>
    <p:extLst>
      <p:ext uri="{BB962C8B-B14F-4D97-AF65-F5344CB8AC3E}">
        <p14:creationId xmlns:p14="http://schemas.microsoft.com/office/powerpoint/2010/main" val="196095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10</a:t>
            </a:fld>
            <a:endParaRPr lang="en-US"/>
          </a:p>
        </p:txBody>
      </p:sp>
    </p:spTree>
    <p:extLst>
      <p:ext uri="{BB962C8B-B14F-4D97-AF65-F5344CB8AC3E}">
        <p14:creationId xmlns:p14="http://schemas.microsoft.com/office/powerpoint/2010/main" val="124065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11</a:t>
            </a:fld>
            <a:endParaRPr lang="en-US"/>
          </a:p>
        </p:txBody>
      </p:sp>
    </p:spTree>
    <p:extLst>
      <p:ext uri="{BB962C8B-B14F-4D97-AF65-F5344CB8AC3E}">
        <p14:creationId xmlns:p14="http://schemas.microsoft.com/office/powerpoint/2010/main" val="184822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12</a:t>
            </a:fld>
            <a:endParaRPr lang="en-US"/>
          </a:p>
        </p:txBody>
      </p:sp>
    </p:spTree>
    <p:extLst>
      <p:ext uri="{BB962C8B-B14F-4D97-AF65-F5344CB8AC3E}">
        <p14:creationId xmlns:p14="http://schemas.microsoft.com/office/powerpoint/2010/main" val="195306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13</a:t>
            </a:fld>
            <a:endParaRPr lang="en-US"/>
          </a:p>
        </p:txBody>
      </p:sp>
    </p:spTree>
    <p:extLst>
      <p:ext uri="{BB962C8B-B14F-4D97-AF65-F5344CB8AC3E}">
        <p14:creationId xmlns:p14="http://schemas.microsoft.com/office/powerpoint/2010/main" val="22989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19D73A-EBF3-324B-9B1D-97C7E5297085}" type="slidenum">
              <a:rPr lang="en-US" smtClean="0"/>
              <a:pPr/>
              <a:t>16</a:t>
            </a:fld>
            <a:endParaRPr lang="en-US"/>
          </a:p>
        </p:txBody>
      </p:sp>
    </p:spTree>
    <p:extLst>
      <p:ext uri="{BB962C8B-B14F-4D97-AF65-F5344CB8AC3E}">
        <p14:creationId xmlns:p14="http://schemas.microsoft.com/office/powerpoint/2010/main" val="202370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6" descr="bkgd 014d4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TitleSid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13" y="685800"/>
            <a:ext cx="9043987" cy="513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2995" name="Rectangle 3"/>
          <p:cNvSpPr>
            <a:spLocks noGrp="1" noChangeArrowheads="1"/>
          </p:cNvSpPr>
          <p:nvPr>
            <p:ph type="ctrTitle"/>
          </p:nvPr>
        </p:nvSpPr>
        <p:spPr>
          <a:xfrm>
            <a:off x="1600200" y="914400"/>
            <a:ext cx="6019800" cy="2209800"/>
          </a:xfrm>
        </p:spPr>
        <p:txBody>
          <a:bodyPr/>
          <a:lstStyle>
            <a:lvl1pPr>
              <a:defRPr sz="4600">
                <a:solidFill>
                  <a:srgbClr val="FFFFFF"/>
                </a:solidFill>
              </a:defRPr>
            </a:lvl1pPr>
          </a:lstStyle>
          <a:p>
            <a:pPr lvl="0"/>
            <a:r>
              <a:rPr lang="en-US" noProof="0"/>
              <a:t>Click to edit Master title style</a:t>
            </a:r>
          </a:p>
        </p:txBody>
      </p:sp>
    </p:spTree>
    <p:extLst>
      <p:ext uri="{BB962C8B-B14F-4D97-AF65-F5344CB8AC3E}">
        <p14:creationId xmlns:p14="http://schemas.microsoft.com/office/powerpoint/2010/main" val="222221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4D3ACAEC-FB21-9C41-9738-C418E9BCFD02}"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213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2586C421-12CE-474C-8F8A-E53D9913EECF}"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957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F110279A-8C09-6D45-888D-205467AC57A3}"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46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11ED8A6F-FFC5-BC42-9AE9-953516782612}" type="slidenum">
              <a:rPr lang="en-US"/>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43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fld id="{5E065212-3375-4849-ACAC-770105655AB6}" type="slidenum">
              <a:rPr lang="en-US"/>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176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fld id="{D6FFE701-23CF-054A-8310-AC8AFCB6C428}" type="slidenum">
              <a:rPr lang="en-US"/>
              <a:pPr/>
              <a:t>‹#›</a:t>
            </a:fld>
            <a:endParaRPr lang="en-US"/>
          </a:p>
        </p:txBody>
      </p:sp>
      <p:sp>
        <p:nvSpPr>
          <p:cNvPr id="9"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883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fld id="{79E1CC33-BB25-D24E-A7D8-18D47F2990BF}" type="slidenum">
              <a:rPr lang="en-US"/>
              <a:pPr/>
              <a:t>‹#›</a:t>
            </a:fld>
            <a:endParaRPr lang="en-US"/>
          </a:p>
        </p:txBody>
      </p:sp>
      <p:sp>
        <p:nvSpPr>
          <p:cNvPr id="5"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2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fld id="{9DA6ECBA-56C5-4042-A2CA-415340832322}" type="slidenum">
              <a:rPr lang="en-US"/>
              <a:pPr/>
              <a:t>‹#›</a:t>
            </a:fld>
            <a:endParaRPr lang="en-US"/>
          </a:p>
        </p:txBody>
      </p:sp>
      <p:sp>
        <p:nvSpPr>
          <p:cNvPr id="4"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329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fld id="{DA3CF193-B18F-A34B-8FB5-852353D60193}" type="slidenum">
              <a:rPr lang="en-US"/>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335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fld id="{7F057CF6-E8B0-C749-B00D-26A3BEB33D76}" type="slidenum">
              <a:rPr lang="en-US"/>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13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order t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152400"/>
            <a:ext cx="8839200"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1" name="Rectangle 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mn-cs"/>
              </a:defRPr>
            </a:lvl1pPr>
          </a:lstStyle>
          <a:p>
            <a:pPr>
              <a:defRPr/>
            </a:pPr>
            <a:endParaRPr lang="en-US"/>
          </a:p>
        </p:txBody>
      </p:sp>
      <p:sp>
        <p:nvSpPr>
          <p:cNvPr id="211972" name="Rectangle 4"/>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fld id="{5D31EE53-AE91-B644-850F-D5B9AD2A367A}" type="slidenum">
              <a:rPr lang="en-US"/>
              <a:pPr/>
              <a:t>‹#›</a:t>
            </a:fld>
            <a:endParaRPr lang="en-US"/>
          </a:p>
        </p:txBody>
      </p:sp>
      <p:sp>
        <p:nvSpPr>
          <p:cNvPr id="1029" name="Rectangle 5"/>
          <p:cNvSpPr>
            <a:spLocks noGrp="1" noChangeArrowheads="1"/>
          </p:cNvSpPr>
          <p:nvPr>
            <p:ph type="title"/>
          </p:nvPr>
        </p:nvSpPr>
        <p:spPr bwMode="auto">
          <a:xfrm>
            <a:off x="457200" y="1066800"/>
            <a:ext cx="8229600" cy="990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981200"/>
            <a:ext cx="8229600" cy="3886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1975" name="Rectangle 7"/>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ea typeface="ＭＳ Ｐゴシック"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4000">
          <a:solidFill>
            <a:schemeClr val="tx1"/>
          </a:solidFill>
          <a:latin typeface="+mj-lt"/>
          <a:ea typeface="+mj-ea"/>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lgrams@od.nih.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tartofhappiness.com/using-the-johari-window-for-self-awarenes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ultureclashe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14400"/>
            <a:ext cx="7315200" cy="2209800"/>
          </a:xfrm>
        </p:spPr>
        <p:txBody>
          <a:bodyPr/>
          <a:lstStyle/>
          <a:p>
            <a:pPr algn="ctr"/>
            <a:r>
              <a:rPr lang="en-US" sz="4400" b="1" dirty="0"/>
              <a:t>Work and Communication Styles</a:t>
            </a:r>
          </a:p>
        </p:txBody>
      </p:sp>
      <p:sp>
        <p:nvSpPr>
          <p:cNvPr id="3" name="TextBox 2"/>
          <p:cNvSpPr txBox="1"/>
          <p:nvPr/>
        </p:nvSpPr>
        <p:spPr>
          <a:xfrm>
            <a:off x="1371600" y="2743200"/>
            <a:ext cx="7391400" cy="1384995"/>
          </a:xfrm>
          <a:prstGeom prst="rect">
            <a:avLst/>
          </a:prstGeom>
          <a:noFill/>
        </p:spPr>
        <p:txBody>
          <a:bodyPr wrap="square" rtlCol="0">
            <a:spAutoFit/>
          </a:bodyPr>
          <a:lstStyle/>
          <a:p>
            <a:pPr algn="l"/>
            <a:r>
              <a:rPr lang="en-US" sz="2800" b="1" dirty="0">
                <a:solidFill>
                  <a:schemeClr val="bg1"/>
                </a:solidFill>
              </a:rPr>
              <a:t>Sharon L. Milgram, Director NIH OITE</a:t>
            </a:r>
          </a:p>
          <a:p>
            <a:pPr algn="l"/>
            <a:r>
              <a:rPr lang="en-US" sz="2800" b="1" dirty="0">
                <a:solidFill>
                  <a:schemeClr val="bg1"/>
                </a:solidFill>
                <a:hlinkClick r:id="rId3">
                  <a:extLst>
                    <a:ext uri="{A12FA001-AC4F-418D-AE19-62706E023703}">
                      <ahyp:hlinkClr xmlns:ahyp="http://schemas.microsoft.com/office/drawing/2018/hyperlinkcolor" val="tx"/>
                    </a:ext>
                  </a:extLst>
                </a:hlinkClick>
              </a:rPr>
              <a:t>milgrams@od.nih.gov</a:t>
            </a:r>
            <a:endParaRPr lang="en-US" sz="2800" b="1" dirty="0">
              <a:solidFill>
                <a:schemeClr val="bg1"/>
              </a:solidFill>
            </a:endParaRPr>
          </a:p>
          <a:p>
            <a:pPr algn="l"/>
            <a:r>
              <a:rPr lang="en-US" sz="2800" b="1" dirty="0">
                <a:solidFill>
                  <a:schemeClr val="bg1"/>
                </a:solidFill>
              </a:rPr>
              <a:t>@NIH_OITE on Twitter</a:t>
            </a:r>
          </a:p>
        </p:txBody>
      </p:sp>
    </p:spTree>
    <p:extLst>
      <p:ext uri="{BB962C8B-B14F-4D97-AF65-F5344CB8AC3E}">
        <p14:creationId xmlns:p14="http://schemas.microsoft.com/office/powerpoint/2010/main" val="39980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914400"/>
            <a:ext cx="8229600" cy="990600"/>
          </a:xfrm>
        </p:spPr>
        <p:txBody>
          <a:bodyPr/>
          <a:lstStyle/>
          <a:p>
            <a:pPr algn="ctr" eaLnBrk="1" hangingPunct="1">
              <a:defRPr/>
            </a:pPr>
            <a:r>
              <a:rPr lang="en-US" sz="3600" dirty="0">
                <a:cs typeface="+mj-cs"/>
              </a:rPr>
              <a:t>Two Dimensions of Focus</a:t>
            </a:r>
          </a:p>
        </p:txBody>
      </p:sp>
      <p:sp>
        <p:nvSpPr>
          <p:cNvPr id="245763" name="Rectangle 3"/>
          <p:cNvSpPr>
            <a:spLocks noGrp="1" noChangeArrowheads="1"/>
          </p:cNvSpPr>
          <p:nvPr>
            <p:ph type="body" idx="1"/>
          </p:nvPr>
        </p:nvSpPr>
        <p:spPr>
          <a:xfrm>
            <a:off x="457200" y="2438400"/>
            <a:ext cx="8229600" cy="3962400"/>
          </a:xfrm>
        </p:spPr>
        <p:txBody>
          <a:bodyPr/>
          <a:lstStyle/>
          <a:p>
            <a:pPr>
              <a:buSzPct val="125000"/>
              <a:buFont typeface="Wingdings" charset="2"/>
              <a:buChar char="§"/>
              <a:defRPr/>
            </a:pPr>
            <a:r>
              <a:rPr lang="en-US" dirty="0"/>
              <a:t>Assertiveness (Task)</a:t>
            </a:r>
          </a:p>
          <a:p>
            <a:pPr lvl="1">
              <a:buSzPct val="85000"/>
              <a:buFont typeface="Wingdings" charset="2"/>
              <a:buChar char="q"/>
              <a:defRPr/>
            </a:pPr>
            <a:r>
              <a:rPr lang="en-US" sz="2000" dirty="0"/>
              <a:t>The degree to which we are</a:t>
            </a:r>
            <a:r>
              <a:rPr lang="en-US" sz="2000" b="1" dirty="0"/>
              <a:t> seen by others </a:t>
            </a:r>
            <a:r>
              <a:rPr lang="en-US" sz="2000" dirty="0"/>
              <a:t>as being forceful or directive in an effort to control outcomes and prevail</a:t>
            </a:r>
          </a:p>
          <a:p>
            <a:pPr>
              <a:buSzPct val="125000"/>
              <a:buFont typeface="Wingdings" charset="2"/>
              <a:buChar char="§"/>
              <a:defRPr/>
            </a:pPr>
            <a:r>
              <a:rPr lang="en-US" dirty="0"/>
              <a:t>Responsiveness (Relationship)</a:t>
            </a:r>
          </a:p>
          <a:p>
            <a:pPr lvl="1">
              <a:buSzPct val="85000"/>
              <a:buFont typeface="Wingdings" charset="2"/>
              <a:buChar char="q"/>
              <a:defRPr/>
            </a:pPr>
            <a:r>
              <a:rPr lang="en-US" sz="2000" dirty="0"/>
              <a:t>The degree to which we are</a:t>
            </a:r>
            <a:r>
              <a:rPr lang="en-US" sz="2000" b="1" dirty="0"/>
              <a:t> seen by others </a:t>
            </a:r>
            <a:r>
              <a:rPr lang="en-US" sz="2000" dirty="0"/>
              <a:t>as showing emotions and demonstrating awareness of the emotions of others</a:t>
            </a:r>
          </a:p>
        </p:txBody>
      </p:sp>
    </p:spTree>
    <p:extLst>
      <p:ext uri="{BB962C8B-B14F-4D97-AF65-F5344CB8AC3E}">
        <p14:creationId xmlns:p14="http://schemas.microsoft.com/office/powerpoint/2010/main" val="41952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8038"/>
            <a:ext cx="8229600" cy="7921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r>
              <a:rPr lang="en-US" sz="3600" dirty="0"/>
              <a:t>The Assertiveness Continuum</a:t>
            </a:r>
          </a:p>
        </p:txBody>
      </p:sp>
      <p:sp>
        <p:nvSpPr>
          <p:cNvPr id="4" name="Text Placeholder 3"/>
          <p:cNvSpPr>
            <a:spLocks noGrp="1"/>
          </p:cNvSpPr>
          <p:nvPr>
            <p:ph type="body" idx="1"/>
          </p:nvPr>
        </p:nvSpPr>
        <p:spPr>
          <a:xfrm>
            <a:off x="457200" y="1524000"/>
            <a:ext cx="4040188" cy="925513"/>
          </a:xfrm>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buFont typeface="Wingdings" charset="0"/>
              <a:buNone/>
              <a:defRPr/>
            </a:pPr>
            <a:r>
              <a:rPr lang="en-US" b="0" dirty="0"/>
              <a:t>More Assertive </a:t>
            </a:r>
            <a:r>
              <a:rPr lang="en-US" b="0"/>
              <a:t>People Typically</a:t>
            </a:r>
            <a:endParaRPr lang="en-US" b="0" dirty="0"/>
          </a:p>
        </p:txBody>
      </p:sp>
      <p:sp>
        <p:nvSpPr>
          <p:cNvPr id="5" name="Content Placeholder 4"/>
          <p:cNvSpPr>
            <a:spLocks noGrp="1"/>
          </p:cNvSpPr>
          <p:nvPr>
            <p:ph sz="half" idx="2"/>
          </p:nvPr>
        </p:nvSpPr>
        <p:spPr>
          <a:xfrm>
            <a:off x="457200" y="2449513"/>
            <a:ext cx="4040188" cy="3951287"/>
          </a:xfrm>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Wingdings" charset="0"/>
              <a:buChar char="n"/>
              <a:defRPr/>
            </a:pPr>
            <a:r>
              <a:rPr lang="en-US" sz="2000" dirty="0"/>
              <a:t>use more gestures and body language</a:t>
            </a:r>
          </a:p>
          <a:p>
            <a:pPr>
              <a:buFont typeface="Wingdings" charset="0"/>
              <a:buChar char="n"/>
              <a:defRPr/>
            </a:pPr>
            <a:r>
              <a:rPr lang="en-US" sz="2000" dirty="0"/>
              <a:t>speak and move more rapidly</a:t>
            </a:r>
          </a:p>
          <a:p>
            <a:pPr>
              <a:buFont typeface="Wingdings" charset="0"/>
              <a:buChar char="n"/>
              <a:defRPr/>
            </a:pPr>
            <a:r>
              <a:rPr lang="en-US" sz="2000" dirty="0"/>
              <a:t>speak often, quickly, and loudly</a:t>
            </a:r>
          </a:p>
          <a:p>
            <a:pPr>
              <a:buFont typeface="Wingdings" charset="0"/>
              <a:buChar char="n"/>
              <a:defRPr/>
            </a:pPr>
            <a:r>
              <a:rPr lang="en-US" sz="2000" dirty="0"/>
              <a:t>speak directly and forcefully</a:t>
            </a:r>
          </a:p>
          <a:p>
            <a:pPr>
              <a:buFont typeface="Wingdings" charset="0"/>
              <a:buChar char="n"/>
              <a:defRPr/>
            </a:pPr>
            <a:r>
              <a:rPr lang="en-US" sz="2000" dirty="0"/>
              <a:t>make decisions quickly</a:t>
            </a:r>
          </a:p>
          <a:p>
            <a:pPr>
              <a:buFont typeface="Wingdings" charset="0"/>
              <a:buChar char="n"/>
              <a:defRPr/>
            </a:pPr>
            <a:r>
              <a:rPr lang="en-US" sz="2000" dirty="0"/>
              <a:t>show anger more often and more quickly</a:t>
            </a:r>
          </a:p>
          <a:p>
            <a:pPr>
              <a:buFont typeface="Wingdings" charset="0"/>
              <a:buChar char="n"/>
              <a:defRPr/>
            </a:pPr>
            <a:r>
              <a:rPr lang="en-US" sz="2000" dirty="0"/>
              <a:t>are more comfortable taking risks</a:t>
            </a:r>
          </a:p>
          <a:p>
            <a:pPr>
              <a:buFont typeface="Wingdings" charset="0"/>
              <a:buChar char="n"/>
              <a:defRPr/>
            </a:pPr>
            <a:endParaRPr lang="en-US" sz="2000" dirty="0"/>
          </a:p>
        </p:txBody>
      </p:sp>
      <p:sp>
        <p:nvSpPr>
          <p:cNvPr id="6" name="Text Placeholder 5"/>
          <p:cNvSpPr>
            <a:spLocks noGrp="1"/>
          </p:cNvSpPr>
          <p:nvPr>
            <p:ph type="body" sz="quarter" idx="3"/>
          </p:nvPr>
        </p:nvSpPr>
        <p:spPr>
          <a:xfrm>
            <a:off x="4645025" y="1524000"/>
            <a:ext cx="4194175" cy="925513"/>
          </a:xfrm>
          <a:ln>
            <a:solidFill>
              <a:srgbClr val="00000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buFont typeface="Wingdings" charset="0"/>
              <a:buNone/>
              <a:defRPr/>
            </a:pPr>
            <a:r>
              <a:rPr lang="en-US" b="0" dirty="0"/>
              <a:t>Less Assertive </a:t>
            </a:r>
            <a:r>
              <a:rPr lang="en-US" b="0"/>
              <a:t>People Typically</a:t>
            </a:r>
            <a:endParaRPr lang="en-US" b="0" dirty="0"/>
          </a:p>
        </p:txBody>
      </p:sp>
      <p:sp>
        <p:nvSpPr>
          <p:cNvPr id="7" name="Content Placeholder 6"/>
          <p:cNvSpPr>
            <a:spLocks noGrp="1"/>
          </p:cNvSpPr>
          <p:nvPr>
            <p:ph sz="quarter" idx="4"/>
          </p:nvPr>
        </p:nvSpPr>
        <p:spPr>
          <a:xfrm>
            <a:off x="4645025" y="2449513"/>
            <a:ext cx="4194175" cy="3951287"/>
          </a:xfrm>
          <a:ln>
            <a:solidFill>
              <a:srgbClr val="00000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en-US" sz="2000" dirty="0"/>
              <a:t>use fewer gestures and body language</a:t>
            </a:r>
          </a:p>
          <a:p>
            <a:r>
              <a:rPr lang="en-US" altLang="en-US" sz="2000" dirty="0"/>
              <a:t>speak and move more slowly</a:t>
            </a:r>
          </a:p>
          <a:p>
            <a:r>
              <a:rPr lang="en-US" altLang="en-US" sz="2000" dirty="0"/>
              <a:t>speak less often, slower and softer</a:t>
            </a:r>
          </a:p>
          <a:p>
            <a:r>
              <a:rPr lang="en-US" altLang="en-US" sz="2000" dirty="0"/>
              <a:t>speak indirectly with less force</a:t>
            </a:r>
          </a:p>
          <a:p>
            <a:r>
              <a:rPr lang="en-US" altLang="en-US" sz="2000" dirty="0"/>
              <a:t>take longer to make decisions</a:t>
            </a:r>
          </a:p>
          <a:p>
            <a:r>
              <a:rPr lang="en-US" altLang="en-US" sz="2000" dirty="0"/>
              <a:t>don’t show their anger often or quickly</a:t>
            </a:r>
          </a:p>
          <a:p>
            <a:pPr>
              <a:defRPr/>
            </a:pPr>
            <a:r>
              <a:rPr lang="en-US" sz="2000" dirty="0"/>
              <a:t>are less comfortable taking risks</a:t>
            </a:r>
          </a:p>
          <a:p>
            <a:endParaRPr lang="en-US" altLang="en-US" sz="2000" dirty="0"/>
          </a:p>
          <a:p>
            <a:endParaRPr lang="en-US" altLang="en-US" sz="2000" dirty="0"/>
          </a:p>
          <a:p>
            <a:endParaRPr lang="en-US" altLang="en-US" sz="2000" dirty="0"/>
          </a:p>
        </p:txBody>
      </p:sp>
    </p:spTree>
    <p:extLst>
      <p:ext uri="{BB962C8B-B14F-4D97-AF65-F5344CB8AC3E}">
        <p14:creationId xmlns:p14="http://schemas.microsoft.com/office/powerpoint/2010/main" val="77735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84238"/>
            <a:ext cx="8229600" cy="7921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r>
              <a:rPr lang="en-US" sz="3600" dirty="0"/>
              <a:t>The Responsiveness Continuum</a:t>
            </a:r>
          </a:p>
        </p:txBody>
      </p:sp>
      <p:sp>
        <p:nvSpPr>
          <p:cNvPr id="4" name="Text Placeholder 3"/>
          <p:cNvSpPr>
            <a:spLocks noGrp="1"/>
          </p:cNvSpPr>
          <p:nvPr>
            <p:ph type="body" idx="1"/>
          </p:nvPr>
        </p:nvSpPr>
        <p:spPr>
          <a:xfrm>
            <a:off x="228600" y="1676400"/>
            <a:ext cx="4268788" cy="773113"/>
          </a:xfrm>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buFont typeface="Wingdings" charset="0"/>
              <a:buNone/>
              <a:defRPr/>
            </a:pPr>
            <a:r>
              <a:rPr lang="en-US" b="0" dirty="0"/>
              <a:t>More Responsive </a:t>
            </a:r>
            <a:r>
              <a:rPr lang="en-US" b="0"/>
              <a:t>People Typically</a:t>
            </a:r>
            <a:endParaRPr lang="en-US" b="0" dirty="0"/>
          </a:p>
        </p:txBody>
      </p:sp>
      <p:sp>
        <p:nvSpPr>
          <p:cNvPr id="5" name="Content Placeholder 4"/>
          <p:cNvSpPr>
            <a:spLocks noGrp="1"/>
          </p:cNvSpPr>
          <p:nvPr>
            <p:ph sz="half" idx="2"/>
          </p:nvPr>
        </p:nvSpPr>
        <p:spPr>
          <a:xfrm>
            <a:off x="228600" y="2449513"/>
            <a:ext cx="4268788" cy="3951287"/>
          </a:xfrm>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Wingdings" charset="0"/>
              <a:buChar char="n"/>
              <a:defRPr/>
            </a:pPr>
            <a:r>
              <a:rPr lang="en-US" sz="2000" dirty="0"/>
              <a:t>share feelings freely</a:t>
            </a:r>
          </a:p>
          <a:p>
            <a:pPr>
              <a:buFont typeface="Wingdings" charset="0"/>
              <a:buChar char="n"/>
              <a:defRPr/>
            </a:pPr>
            <a:r>
              <a:rPr lang="en-US" sz="2000" dirty="0"/>
              <a:t>use more facial expression and gestures in conversation</a:t>
            </a:r>
          </a:p>
          <a:p>
            <a:pPr>
              <a:buFont typeface="Wingdings" charset="0"/>
              <a:buChar char="n"/>
              <a:defRPr/>
            </a:pPr>
            <a:r>
              <a:rPr lang="en-US" sz="2000" dirty="0"/>
              <a:t>use anecdotes and stories to make a point</a:t>
            </a:r>
          </a:p>
          <a:p>
            <a:pPr>
              <a:buFont typeface="Wingdings" charset="0"/>
              <a:buChar char="n"/>
              <a:defRPr/>
            </a:pPr>
            <a:r>
              <a:rPr lang="en-US" sz="2000" dirty="0"/>
              <a:t>focus on people more than task</a:t>
            </a:r>
          </a:p>
          <a:p>
            <a:pPr>
              <a:buFont typeface="Wingdings" charset="0"/>
              <a:buChar char="n"/>
              <a:defRPr/>
            </a:pPr>
            <a:r>
              <a:rPr lang="en-US" sz="2000" dirty="0"/>
              <a:t>tend to dress more casually</a:t>
            </a:r>
          </a:p>
          <a:p>
            <a:pPr>
              <a:buFont typeface="Wingdings" charset="0"/>
              <a:buChar char="n"/>
              <a:defRPr/>
            </a:pPr>
            <a:r>
              <a:rPr lang="en-US" sz="2000" dirty="0"/>
              <a:t>enjoy unstructured time</a:t>
            </a:r>
          </a:p>
          <a:p>
            <a:pPr>
              <a:buFont typeface="Wingdings" charset="0"/>
              <a:buChar char="n"/>
              <a:defRPr/>
            </a:pPr>
            <a:r>
              <a:rPr lang="en-US" sz="2000" dirty="0"/>
              <a:t>enjoy small-talk </a:t>
            </a:r>
          </a:p>
          <a:p>
            <a:pPr>
              <a:buFont typeface="Wingdings" charset="0"/>
              <a:buChar char="n"/>
              <a:defRPr/>
            </a:pPr>
            <a:endParaRPr lang="en-US" sz="2000" dirty="0"/>
          </a:p>
        </p:txBody>
      </p:sp>
      <p:sp>
        <p:nvSpPr>
          <p:cNvPr id="6" name="Text Placeholder 5"/>
          <p:cNvSpPr>
            <a:spLocks noGrp="1"/>
          </p:cNvSpPr>
          <p:nvPr>
            <p:ph type="body" sz="quarter" idx="3"/>
          </p:nvPr>
        </p:nvSpPr>
        <p:spPr>
          <a:xfrm>
            <a:off x="4645025" y="1676400"/>
            <a:ext cx="4422775" cy="773113"/>
          </a:xfrm>
          <a:ln>
            <a:solidFill>
              <a:srgbClr val="00000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buFont typeface="Wingdings" charset="0"/>
              <a:buNone/>
              <a:defRPr/>
            </a:pPr>
            <a:r>
              <a:rPr lang="en-US" b="0" dirty="0"/>
              <a:t>Less Responsive </a:t>
            </a:r>
            <a:r>
              <a:rPr lang="en-US" b="0"/>
              <a:t>People Typically</a:t>
            </a:r>
            <a:endParaRPr lang="en-US" b="0" dirty="0"/>
          </a:p>
        </p:txBody>
      </p:sp>
      <p:sp>
        <p:nvSpPr>
          <p:cNvPr id="7" name="Content Placeholder 6"/>
          <p:cNvSpPr>
            <a:spLocks noGrp="1"/>
          </p:cNvSpPr>
          <p:nvPr>
            <p:ph sz="quarter" idx="4"/>
          </p:nvPr>
        </p:nvSpPr>
        <p:spPr>
          <a:xfrm>
            <a:off x="4645025" y="2449513"/>
            <a:ext cx="4422775" cy="3951287"/>
          </a:xfrm>
          <a:ln>
            <a:solidFill>
              <a:srgbClr val="00000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t"/>
          <a:lstStyle/>
          <a:p>
            <a:pPr>
              <a:buFont typeface="Wingdings" charset="0"/>
              <a:buChar char="n"/>
              <a:defRPr/>
            </a:pPr>
            <a:r>
              <a:rPr lang="en-US" sz="2000" dirty="0"/>
              <a:t>prefer not to disclose feelings</a:t>
            </a:r>
          </a:p>
          <a:p>
            <a:pPr>
              <a:buFont typeface="Wingdings" charset="0"/>
              <a:buChar char="n"/>
              <a:defRPr/>
            </a:pPr>
            <a:r>
              <a:rPr lang="en-US" sz="2000" dirty="0"/>
              <a:t>use less facial expression and gesture in conversation</a:t>
            </a:r>
          </a:p>
          <a:p>
            <a:pPr>
              <a:buFont typeface="Wingdings" charset="0"/>
              <a:buChar char="n"/>
              <a:defRPr/>
            </a:pPr>
            <a:r>
              <a:rPr lang="en-US" sz="2000" dirty="0"/>
              <a:t>prefer facts and logic over anecdotes</a:t>
            </a:r>
          </a:p>
          <a:p>
            <a:pPr>
              <a:buFont typeface="Wingdings" charset="0"/>
              <a:buChar char="n"/>
              <a:defRPr/>
            </a:pPr>
            <a:r>
              <a:rPr lang="en-US" sz="2000" dirty="0"/>
              <a:t>focus on task over people</a:t>
            </a:r>
          </a:p>
          <a:p>
            <a:pPr>
              <a:buFont typeface="Wingdings" charset="0"/>
              <a:buChar char="n"/>
              <a:defRPr/>
            </a:pPr>
            <a:r>
              <a:rPr lang="en-US" sz="2000" dirty="0"/>
              <a:t>tend to dress more formally</a:t>
            </a:r>
          </a:p>
          <a:p>
            <a:pPr>
              <a:buFont typeface="Wingdings" charset="0"/>
              <a:buChar char="n"/>
              <a:defRPr/>
            </a:pPr>
            <a:r>
              <a:rPr lang="en-US" sz="2000" dirty="0"/>
              <a:t>prefer to structure their time</a:t>
            </a:r>
          </a:p>
          <a:p>
            <a:pPr>
              <a:buFont typeface="Wingdings" charset="0"/>
              <a:buChar char="n"/>
              <a:defRPr/>
            </a:pPr>
            <a:r>
              <a:rPr lang="en-US" sz="2000" dirty="0"/>
              <a:t>do not enjoy small-talk</a:t>
            </a:r>
          </a:p>
          <a:p>
            <a:pPr>
              <a:buFont typeface="Wingdings" charset="0"/>
              <a:buChar char="n"/>
              <a:defRPr/>
            </a:pPr>
            <a:endParaRPr lang="en-US" sz="2000" dirty="0"/>
          </a:p>
          <a:p>
            <a:pPr>
              <a:buFont typeface="Wingdings" charset="0"/>
              <a:buChar char="n"/>
              <a:defRPr/>
            </a:pPr>
            <a:endParaRPr lang="en-US" sz="2000" dirty="0"/>
          </a:p>
          <a:p>
            <a:pPr>
              <a:buFont typeface="Wingdings" charset="0"/>
              <a:buChar char="n"/>
              <a:defRPr/>
            </a:pPr>
            <a:endParaRPr lang="en-US" sz="2000" dirty="0"/>
          </a:p>
        </p:txBody>
      </p:sp>
    </p:spTree>
    <p:extLst>
      <p:ext uri="{BB962C8B-B14F-4D97-AF65-F5344CB8AC3E}">
        <p14:creationId xmlns:p14="http://schemas.microsoft.com/office/powerpoint/2010/main" val="191042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a:off x="2133600" y="1600200"/>
            <a:ext cx="0" cy="4648200"/>
          </a:xfrm>
          <a:prstGeom prst="straightConnector1">
            <a:avLst/>
          </a:prstGeom>
          <a:solidFill>
            <a:schemeClr val="accent1"/>
          </a:solidFill>
          <a:ln w="762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8131" name="TextBox 7"/>
          <p:cNvSpPr txBox="1">
            <a:spLocks noChangeArrowheads="1"/>
          </p:cNvSpPr>
          <p:nvPr/>
        </p:nvSpPr>
        <p:spPr bwMode="auto">
          <a:xfrm>
            <a:off x="3608388" y="6324600"/>
            <a:ext cx="2757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ASSERTIVENESS</a:t>
            </a:r>
          </a:p>
        </p:txBody>
      </p:sp>
      <p:sp>
        <p:nvSpPr>
          <p:cNvPr id="2" name="Title 1"/>
          <p:cNvSpPr>
            <a:spLocks noGrp="1"/>
          </p:cNvSpPr>
          <p:nvPr>
            <p:ph type="title"/>
          </p:nvPr>
        </p:nvSpPr>
        <p:spPr/>
        <p:txBody>
          <a:bodyPr/>
          <a:lstStyle/>
          <a:p>
            <a:pPr algn="ctr">
              <a:defRPr/>
            </a:pPr>
            <a:r>
              <a:rPr lang="en-US" sz="3600" dirty="0"/>
              <a:t>           Communication Style Grid</a:t>
            </a:r>
          </a:p>
        </p:txBody>
      </p:sp>
      <p:grpSp>
        <p:nvGrpSpPr>
          <p:cNvPr id="4" name="Group 3">
            <a:extLst>
              <a:ext uri="{FF2B5EF4-FFF2-40B4-BE49-F238E27FC236}">
                <a16:creationId xmlns:a16="http://schemas.microsoft.com/office/drawing/2014/main" id="{A3926FA7-20C9-9E4B-9FCB-08F2617D1481}"/>
              </a:ext>
            </a:extLst>
          </p:cNvPr>
          <p:cNvGrpSpPr/>
          <p:nvPr/>
        </p:nvGrpSpPr>
        <p:grpSpPr>
          <a:xfrm>
            <a:off x="1519238" y="2057400"/>
            <a:ext cx="7110412" cy="4419600"/>
            <a:chOff x="1519238" y="2057400"/>
            <a:chExt cx="7110412" cy="4419600"/>
          </a:xfrm>
        </p:grpSpPr>
        <p:cxnSp>
          <p:nvCxnSpPr>
            <p:cNvPr id="12" name="Straight Arrow Connector 11"/>
            <p:cNvCxnSpPr/>
            <p:nvPr/>
          </p:nvCxnSpPr>
          <p:spPr bwMode="auto">
            <a:xfrm flipH="1" flipV="1">
              <a:off x="2133600" y="6248400"/>
              <a:ext cx="5791200" cy="0"/>
            </a:xfrm>
            <a:prstGeom prst="straightConnector1">
              <a:avLst/>
            </a:prstGeom>
            <a:solidFill>
              <a:schemeClr val="accent1"/>
            </a:solidFill>
            <a:ln w="762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8132" name="TextBox 21"/>
            <p:cNvSpPr txBox="1">
              <a:spLocks noChangeArrowheads="1"/>
            </p:cNvSpPr>
            <p:nvPr/>
          </p:nvSpPr>
          <p:spPr bwMode="auto">
            <a:xfrm rot="-5400000">
              <a:off x="238919" y="3401219"/>
              <a:ext cx="302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RESPONSIVENESS</a:t>
              </a:r>
            </a:p>
          </p:txBody>
        </p:sp>
        <p:sp>
          <p:nvSpPr>
            <p:cNvPr id="48133" name="TextBox 8"/>
            <p:cNvSpPr txBox="1">
              <a:spLocks noChangeArrowheads="1"/>
            </p:cNvSpPr>
            <p:nvPr/>
          </p:nvSpPr>
          <p:spPr bwMode="auto">
            <a:xfrm>
              <a:off x="7862888" y="6015038"/>
              <a:ext cx="76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high</a:t>
              </a:r>
            </a:p>
          </p:txBody>
        </p:sp>
        <p:cxnSp>
          <p:nvCxnSpPr>
            <p:cNvPr id="18" name="Straight Connector 17"/>
            <p:cNvCxnSpPr/>
            <p:nvPr/>
          </p:nvCxnSpPr>
          <p:spPr bwMode="auto">
            <a:xfrm>
              <a:off x="5181600" y="2057400"/>
              <a:ext cx="0" cy="3886200"/>
            </a:xfrm>
            <a:prstGeom prst="line">
              <a:avLst/>
            </a:prstGeom>
            <a:solidFill>
              <a:schemeClr val="accent1"/>
            </a:solidFill>
            <a:ln w="28575"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Straight Connector 23"/>
            <p:cNvCxnSpPr/>
            <p:nvPr/>
          </p:nvCxnSpPr>
          <p:spPr bwMode="auto">
            <a:xfrm>
              <a:off x="2514600" y="3962400"/>
              <a:ext cx="5334000" cy="0"/>
            </a:xfrm>
            <a:prstGeom prst="line">
              <a:avLst/>
            </a:prstGeom>
            <a:solidFill>
              <a:schemeClr val="accent1"/>
            </a:solidFill>
            <a:ln w="28575"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 name="Rectangle 2">
              <a:extLst>
                <a:ext uri="{FF2B5EF4-FFF2-40B4-BE49-F238E27FC236}">
                  <a16:creationId xmlns:a16="http://schemas.microsoft.com/office/drawing/2014/main" id="{55634909-AD1D-B948-A123-7D7EA8003358}"/>
                </a:ext>
              </a:extLst>
            </p:cNvPr>
            <p:cNvSpPr/>
            <p:nvPr/>
          </p:nvSpPr>
          <p:spPr>
            <a:xfrm>
              <a:off x="5963721" y="4648200"/>
              <a:ext cx="1383712" cy="830997"/>
            </a:xfrm>
            <a:prstGeom prst="rect">
              <a:avLst/>
            </a:prstGeom>
          </p:spPr>
          <p:txBody>
            <a:bodyPr wrap="none">
              <a:spAutoFit/>
            </a:bodyPr>
            <a:lstStyle/>
            <a:p>
              <a:r>
                <a:rPr lang="en-US" dirty="0"/>
                <a:t>Driver</a:t>
              </a:r>
            </a:p>
            <a:p>
              <a:r>
                <a:rPr lang="en-US" dirty="0"/>
                <a:t>Directive</a:t>
              </a:r>
            </a:p>
          </p:txBody>
        </p:sp>
        <p:sp>
          <p:nvSpPr>
            <p:cNvPr id="13" name="Rectangle 12">
              <a:extLst>
                <a:ext uri="{FF2B5EF4-FFF2-40B4-BE49-F238E27FC236}">
                  <a16:creationId xmlns:a16="http://schemas.microsoft.com/office/drawing/2014/main" id="{8930D902-ADDD-D04C-9C90-772CE730F9EE}"/>
                </a:ext>
              </a:extLst>
            </p:cNvPr>
            <p:cNvSpPr/>
            <p:nvPr/>
          </p:nvSpPr>
          <p:spPr>
            <a:xfrm>
              <a:off x="5809831" y="2615238"/>
              <a:ext cx="1691489" cy="830997"/>
            </a:xfrm>
            <a:prstGeom prst="rect">
              <a:avLst/>
            </a:prstGeom>
          </p:spPr>
          <p:txBody>
            <a:bodyPr wrap="none">
              <a:spAutoFit/>
            </a:bodyPr>
            <a:lstStyle/>
            <a:p>
              <a:r>
                <a:rPr lang="en-US" dirty="0"/>
                <a:t>Expressive</a:t>
              </a:r>
            </a:p>
            <a:p>
              <a:r>
                <a:rPr lang="en-US" dirty="0"/>
                <a:t>Emotive</a:t>
              </a:r>
            </a:p>
          </p:txBody>
        </p:sp>
        <p:sp>
          <p:nvSpPr>
            <p:cNvPr id="14" name="Rectangle 13">
              <a:extLst>
                <a:ext uri="{FF2B5EF4-FFF2-40B4-BE49-F238E27FC236}">
                  <a16:creationId xmlns:a16="http://schemas.microsoft.com/office/drawing/2014/main" id="{B3C574A8-0E1F-3848-A62D-A24D4146B4E7}"/>
                </a:ext>
              </a:extLst>
            </p:cNvPr>
            <p:cNvSpPr/>
            <p:nvPr/>
          </p:nvSpPr>
          <p:spPr>
            <a:xfrm>
              <a:off x="2733587" y="2677775"/>
              <a:ext cx="1657826" cy="830997"/>
            </a:xfrm>
            <a:prstGeom prst="rect">
              <a:avLst/>
            </a:prstGeom>
          </p:spPr>
          <p:txBody>
            <a:bodyPr wrap="none">
              <a:spAutoFit/>
            </a:bodyPr>
            <a:lstStyle/>
            <a:p>
              <a:r>
                <a:rPr lang="en-US" dirty="0"/>
                <a:t>Amiable</a:t>
              </a:r>
            </a:p>
            <a:p>
              <a:r>
                <a:rPr lang="en-US" dirty="0"/>
                <a:t>Supportive</a:t>
              </a:r>
            </a:p>
          </p:txBody>
        </p:sp>
        <p:sp>
          <p:nvSpPr>
            <p:cNvPr id="15" name="Rectangle 14">
              <a:extLst>
                <a:ext uri="{FF2B5EF4-FFF2-40B4-BE49-F238E27FC236}">
                  <a16:creationId xmlns:a16="http://schemas.microsoft.com/office/drawing/2014/main" id="{A7D49512-41A1-D245-B68C-DEE68DC36EA7}"/>
                </a:ext>
              </a:extLst>
            </p:cNvPr>
            <p:cNvSpPr/>
            <p:nvPr/>
          </p:nvSpPr>
          <p:spPr>
            <a:xfrm>
              <a:off x="2816261" y="4617065"/>
              <a:ext cx="1537600" cy="830997"/>
            </a:xfrm>
            <a:prstGeom prst="rect">
              <a:avLst/>
            </a:prstGeom>
          </p:spPr>
          <p:txBody>
            <a:bodyPr wrap="none">
              <a:spAutoFit/>
            </a:bodyPr>
            <a:lstStyle/>
            <a:p>
              <a:r>
                <a:rPr lang="en-US" dirty="0"/>
                <a:t>Analytical</a:t>
              </a:r>
            </a:p>
            <a:p>
              <a:r>
                <a:rPr lang="en-US" dirty="0"/>
                <a:t>Reflective</a:t>
              </a:r>
            </a:p>
          </p:txBody>
        </p:sp>
      </p:grpSp>
    </p:spTree>
    <p:extLst>
      <p:ext uri="{BB962C8B-B14F-4D97-AF65-F5344CB8AC3E}">
        <p14:creationId xmlns:p14="http://schemas.microsoft.com/office/powerpoint/2010/main" val="157305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DADC-12BA-4845-B16D-9DEA8557D8A3}"/>
              </a:ext>
            </a:extLst>
          </p:cNvPr>
          <p:cNvSpPr>
            <a:spLocks noGrp="1"/>
          </p:cNvSpPr>
          <p:nvPr>
            <p:ph type="title"/>
          </p:nvPr>
        </p:nvSpPr>
        <p:spPr/>
        <p:txBody>
          <a:bodyPr/>
          <a:lstStyle/>
          <a:p>
            <a:pPr algn="ctr"/>
            <a:r>
              <a:rPr lang="en-US" dirty="0"/>
              <a:t>A Quick Self-Assessment</a:t>
            </a:r>
          </a:p>
        </p:txBody>
      </p:sp>
      <p:sp>
        <p:nvSpPr>
          <p:cNvPr id="3" name="Content Placeholder 2">
            <a:extLst>
              <a:ext uri="{FF2B5EF4-FFF2-40B4-BE49-F238E27FC236}">
                <a16:creationId xmlns:a16="http://schemas.microsoft.com/office/drawing/2014/main" id="{0E26664E-09E6-7847-8E0C-94D8356BD1B1}"/>
              </a:ext>
            </a:extLst>
          </p:cNvPr>
          <p:cNvSpPr>
            <a:spLocks noGrp="1"/>
          </p:cNvSpPr>
          <p:nvPr>
            <p:ph idx="1"/>
          </p:nvPr>
        </p:nvSpPr>
        <p:spPr/>
        <p:txBody>
          <a:bodyPr/>
          <a:lstStyle/>
          <a:p>
            <a:r>
              <a:rPr lang="en-US" dirty="0"/>
              <a:t>What is your most preferred (go-to) style?</a:t>
            </a:r>
          </a:p>
          <a:p>
            <a:r>
              <a:rPr lang="en-US" dirty="0"/>
              <a:t>What is your least preferred style – one that frustrates to be on the receiving end of and that feels foreign to you?</a:t>
            </a:r>
          </a:p>
        </p:txBody>
      </p:sp>
      <p:grpSp>
        <p:nvGrpSpPr>
          <p:cNvPr id="39" name="Group 38">
            <a:extLst>
              <a:ext uri="{FF2B5EF4-FFF2-40B4-BE49-F238E27FC236}">
                <a16:creationId xmlns:a16="http://schemas.microsoft.com/office/drawing/2014/main" id="{376D6878-1CB7-B141-8771-0B5C7578C409}"/>
              </a:ext>
            </a:extLst>
          </p:cNvPr>
          <p:cNvGrpSpPr/>
          <p:nvPr/>
        </p:nvGrpSpPr>
        <p:grpSpPr>
          <a:xfrm>
            <a:off x="2209800" y="3618186"/>
            <a:ext cx="4423744" cy="3228146"/>
            <a:chOff x="1493150" y="3618186"/>
            <a:chExt cx="4423744" cy="3228146"/>
          </a:xfrm>
        </p:grpSpPr>
        <p:cxnSp>
          <p:nvCxnSpPr>
            <p:cNvPr id="26" name="Straight Arrow Connector 25">
              <a:extLst>
                <a:ext uri="{FF2B5EF4-FFF2-40B4-BE49-F238E27FC236}">
                  <a16:creationId xmlns:a16="http://schemas.microsoft.com/office/drawing/2014/main" id="{89325421-61CB-2547-AE58-9CA2B7EAC550}"/>
                </a:ext>
              </a:extLst>
            </p:cNvPr>
            <p:cNvCxnSpPr>
              <a:cxnSpLocks/>
            </p:cNvCxnSpPr>
            <p:nvPr/>
          </p:nvCxnSpPr>
          <p:spPr bwMode="auto">
            <a:xfrm>
              <a:off x="1941021" y="3618186"/>
              <a:ext cx="0" cy="2724807"/>
            </a:xfrm>
            <a:prstGeom prst="straightConnector1">
              <a:avLst/>
            </a:prstGeom>
            <a:solidFill>
              <a:schemeClr val="accent1"/>
            </a:solidFill>
            <a:ln w="762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7" name="TextBox 7">
              <a:extLst>
                <a:ext uri="{FF2B5EF4-FFF2-40B4-BE49-F238E27FC236}">
                  <a16:creationId xmlns:a16="http://schemas.microsoft.com/office/drawing/2014/main" id="{8A3530AA-B6B5-6E4F-ACB0-77C30B2DE3E0}"/>
                </a:ext>
              </a:extLst>
            </p:cNvPr>
            <p:cNvSpPr txBox="1">
              <a:spLocks noChangeArrowheads="1"/>
            </p:cNvSpPr>
            <p:nvPr/>
          </p:nvSpPr>
          <p:spPr bwMode="auto">
            <a:xfrm>
              <a:off x="2677424" y="6477000"/>
              <a:ext cx="2351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ASSERTIVENESS</a:t>
              </a:r>
            </a:p>
          </p:txBody>
        </p:sp>
        <p:grpSp>
          <p:nvGrpSpPr>
            <p:cNvPr id="28" name="Group 27">
              <a:extLst>
                <a:ext uri="{FF2B5EF4-FFF2-40B4-BE49-F238E27FC236}">
                  <a16:creationId xmlns:a16="http://schemas.microsoft.com/office/drawing/2014/main" id="{C28D04B5-CE5D-294C-93B9-5E8F36EF53E2}"/>
                </a:ext>
              </a:extLst>
            </p:cNvPr>
            <p:cNvGrpSpPr/>
            <p:nvPr/>
          </p:nvGrpSpPr>
          <p:grpSpPr>
            <a:xfrm>
              <a:off x="1493150" y="3652632"/>
              <a:ext cx="4423744" cy="2690361"/>
              <a:chOff x="1481238" y="1658961"/>
              <a:chExt cx="6443562" cy="4589439"/>
            </a:xfrm>
          </p:grpSpPr>
          <p:cxnSp>
            <p:nvCxnSpPr>
              <p:cNvPr id="29" name="Straight Arrow Connector 28">
                <a:extLst>
                  <a:ext uri="{FF2B5EF4-FFF2-40B4-BE49-F238E27FC236}">
                    <a16:creationId xmlns:a16="http://schemas.microsoft.com/office/drawing/2014/main" id="{F68F089F-6B49-CC41-A10D-1883BC15B07F}"/>
                  </a:ext>
                </a:extLst>
              </p:cNvPr>
              <p:cNvCxnSpPr/>
              <p:nvPr/>
            </p:nvCxnSpPr>
            <p:spPr bwMode="auto">
              <a:xfrm flipH="1" flipV="1">
                <a:off x="2133600" y="6248400"/>
                <a:ext cx="5791200" cy="0"/>
              </a:xfrm>
              <a:prstGeom prst="straightConnector1">
                <a:avLst/>
              </a:prstGeom>
              <a:solidFill>
                <a:schemeClr val="accent1"/>
              </a:solidFill>
              <a:ln w="762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TextBox 21">
                <a:extLst>
                  <a:ext uri="{FF2B5EF4-FFF2-40B4-BE49-F238E27FC236}">
                    <a16:creationId xmlns:a16="http://schemas.microsoft.com/office/drawing/2014/main" id="{A91BCBC6-C3E7-A749-80AF-DAA6756242FE}"/>
                  </a:ext>
                </a:extLst>
              </p:cNvPr>
              <p:cNvSpPr txBox="1">
                <a:spLocks noChangeArrowheads="1"/>
              </p:cNvSpPr>
              <p:nvPr/>
            </p:nvSpPr>
            <p:spPr bwMode="auto">
              <a:xfrm rot="16200000">
                <a:off x="-223020" y="3363219"/>
                <a:ext cx="3946480" cy="53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RESPONSIVENESS</a:t>
                </a:r>
              </a:p>
            </p:txBody>
          </p:sp>
          <p:cxnSp>
            <p:nvCxnSpPr>
              <p:cNvPr id="32" name="Straight Connector 31">
                <a:extLst>
                  <a:ext uri="{FF2B5EF4-FFF2-40B4-BE49-F238E27FC236}">
                    <a16:creationId xmlns:a16="http://schemas.microsoft.com/office/drawing/2014/main" id="{2A796C30-B371-2640-82D1-72BA7297EE9C}"/>
                  </a:ext>
                </a:extLst>
              </p:cNvPr>
              <p:cNvCxnSpPr/>
              <p:nvPr/>
            </p:nvCxnSpPr>
            <p:spPr bwMode="auto">
              <a:xfrm>
                <a:off x="5181600" y="2057400"/>
                <a:ext cx="0" cy="3886200"/>
              </a:xfrm>
              <a:prstGeom prst="line">
                <a:avLst/>
              </a:prstGeom>
              <a:solidFill>
                <a:schemeClr val="accent1"/>
              </a:solidFill>
              <a:ln w="28575"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5C89A2AA-6882-E541-8AE3-99CAA945474A}"/>
                  </a:ext>
                </a:extLst>
              </p:cNvPr>
              <p:cNvCxnSpPr/>
              <p:nvPr/>
            </p:nvCxnSpPr>
            <p:spPr bwMode="auto">
              <a:xfrm>
                <a:off x="2514600" y="3962400"/>
                <a:ext cx="5334000" cy="0"/>
              </a:xfrm>
              <a:prstGeom prst="line">
                <a:avLst/>
              </a:prstGeom>
              <a:solidFill>
                <a:schemeClr val="accent1"/>
              </a:solidFill>
              <a:ln w="28575"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4" name="Rectangle 33">
                <a:extLst>
                  <a:ext uri="{FF2B5EF4-FFF2-40B4-BE49-F238E27FC236}">
                    <a16:creationId xmlns:a16="http://schemas.microsoft.com/office/drawing/2014/main" id="{229FCA62-97F8-C442-935D-0C4350EEF73F}"/>
                  </a:ext>
                </a:extLst>
              </p:cNvPr>
              <p:cNvSpPr/>
              <p:nvPr/>
            </p:nvSpPr>
            <p:spPr>
              <a:xfrm>
                <a:off x="5867312" y="4648201"/>
                <a:ext cx="1576533" cy="1102565"/>
              </a:xfrm>
              <a:prstGeom prst="rect">
                <a:avLst/>
              </a:prstGeom>
            </p:spPr>
            <p:txBody>
              <a:bodyPr wrap="none">
                <a:spAutoFit/>
              </a:bodyPr>
              <a:lstStyle/>
              <a:p>
                <a:r>
                  <a:rPr lang="en-US" sz="1800" dirty="0"/>
                  <a:t>Driver</a:t>
                </a:r>
              </a:p>
              <a:p>
                <a:r>
                  <a:rPr lang="en-US" sz="1800" dirty="0"/>
                  <a:t>Directive</a:t>
                </a:r>
              </a:p>
            </p:txBody>
          </p:sp>
          <p:sp>
            <p:nvSpPr>
              <p:cNvPr id="35" name="Rectangle 34">
                <a:extLst>
                  <a:ext uri="{FF2B5EF4-FFF2-40B4-BE49-F238E27FC236}">
                    <a16:creationId xmlns:a16="http://schemas.microsoft.com/office/drawing/2014/main" id="{F2D2A926-CA29-8E48-9551-E2ADB1FE64AB}"/>
                  </a:ext>
                </a:extLst>
              </p:cNvPr>
              <p:cNvSpPr/>
              <p:nvPr/>
            </p:nvSpPr>
            <p:spPr>
              <a:xfrm>
                <a:off x="5699195" y="2615238"/>
                <a:ext cx="1912759" cy="1102565"/>
              </a:xfrm>
              <a:prstGeom prst="rect">
                <a:avLst/>
              </a:prstGeom>
            </p:spPr>
            <p:txBody>
              <a:bodyPr wrap="none">
                <a:spAutoFit/>
              </a:bodyPr>
              <a:lstStyle/>
              <a:p>
                <a:r>
                  <a:rPr lang="en-US" sz="1800" dirty="0"/>
                  <a:t>Expressive</a:t>
                </a:r>
              </a:p>
              <a:p>
                <a:r>
                  <a:rPr lang="en-US" sz="1800" dirty="0"/>
                  <a:t>Emotive</a:t>
                </a:r>
              </a:p>
            </p:txBody>
          </p:sp>
          <p:sp>
            <p:nvSpPr>
              <p:cNvPr id="36" name="Rectangle 35">
                <a:extLst>
                  <a:ext uri="{FF2B5EF4-FFF2-40B4-BE49-F238E27FC236}">
                    <a16:creationId xmlns:a16="http://schemas.microsoft.com/office/drawing/2014/main" id="{90A4B391-7529-7D43-91DC-2FA4EB3FFA54}"/>
                  </a:ext>
                </a:extLst>
              </p:cNvPr>
              <p:cNvSpPr/>
              <p:nvPr/>
            </p:nvSpPr>
            <p:spPr>
              <a:xfrm>
                <a:off x="2624800" y="2677775"/>
                <a:ext cx="1875401" cy="1102565"/>
              </a:xfrm>
              <a:prstGeom prst="rect">
                <a:avLst/>
              </a:prstGeom>
            </p:spPr>
            <p:txBody>
              <a:bodyPr wrap="none">
                <a:spAutoFit/>
              </a:bodyPr>
              <a:lstStyle/>
              <a:p>
                <a:r>
                  <a:rPr lang="en-US" sz="1800" dirty="0"/>
                  <a:t>Amiable</a:t>
                </a:r>
              </a:p>
              <a:p>
                <a:r>
                  <a:rPr lang="en-US" sz="1800" dirty="0"/>
                  <a:t>Supportive</a:t>
                </a:r>
              </a:p>
            </p:txBody>
          </p:sp>
          <p:sp>
            <p:nvSpPr>
              <p:cNvPr id="37" name="Rectangle 36">
                <a:extLst>
                  <a:ext uri="{FF2B5EF4-FFF2-40B4-BE49-F238E27FC236}">
                    <a16:creationId xmlns:a16="http://schemas.microsoft.com/office/drawing/2014/main" id="{BA7FD5DA-1A92-C64D-B53C-08DFA026D0EC}"/>
                  </a:ext>
                </a:extLst>
              </p:cNvPr>
              <p:cNvSpPr/>
              <p:nvPr/>
            </p:nvSpPr>
            <p:spPr>
              <a:xfrm>
                <a:off x="2712737" y="4617065"/>
                <a:ext cx="1744646" cy="1102565"/>
              </a:xfrm>
              <a:prstGeom prst="rect">
                <a:avLst/>
              </a:prstGeom>
            </p:spPr>
            <p:txBody>
              <a:bodyPr wrap="none">
                <a:spAutoFit/>
              </a:bodyPr>
              <a:lstStyle/>
              <a:p>
                <a:r>
                  <a:rPr lang="en-US" sz="1800" dirty="0"/>
                  <a:t>Analytical</a:t>
                </a:r>
              </a:p>
              <a:p>
                <a:r>
                  <a:rPr lang="en-US" sz="1800" dirty="0"/>
                  <a:t>Reflective</a:t>
                </a:r>
              </a:p>
            </p:txBody>
          </p:sp>
        </p:grpSp>
      </p:grpSp>
    </p:spTree>
    <p:extLst>
      <p:ext uri="{BB962C8B-B14F-4D97-AF65-F5344CB8AC3E}">
        <p14:creationId xmlns:p14="http://schemas.microsoft.com/office/powerpoint/2010/main" val="190760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97F2-FA82-6B44-A8B9-06F4D4C92015}"/>
              </a:ext>
            </a:extLst>
          </p:cNvPr>
          <p:cNvSpPr>
            <a:spLocks noGrp="1"/>
          </p:cNvSpPr>
          <p:nvPr>
            <p:ph type="title"/>
          </p:nvPr>
        </p:nvSpPr>
        <p:spPr/>
        <p:txBody>
          <a:bodyPr/>
          <a:lstStyle/>
          <a:p>
            <a:pPr algn="ctr"/>
            <a:r>
              <a:rPr lang="en-US" dirty="0"/>
              <a:t>For Discussion</a:t>
            </a:r>
          </a:p>
        </p:txBody>
      </p:sp>
      <p:sp>
        <p:nvSpPr>
          <p:cNvPr id="3" name="Content Placeholder 2">
            <a:extLst>
              <a:ext uri="{FF2B5EF4-FFF2-40B4-BE49-F238E27FC236}">
                <a16:creationId xmlns:a16="http://schemas.microsoft.com/office/drawing/2014/main" id="{D5871190-5D59-1447-BE70-C6BDAA282389}"/>
              </a:ext>
            </a:extLst>
          </p:cNvPr>
          <p:cNvSpPr>
            <a:spLocks noGrp="1"/>
          </p:cNvSpPr>
          <p:nvPr>
            <p:ph idx="1"/>
          </p:nvPr>
        </p:nvSpPr>
        <p:spPr>
          <a:xfrm>
            <a:off x="457200" y="1981200"/>
            <a:ext cx="8229600" cy="4267200"/>
          </a:xfrm>
        </p:spPr>
        <p:txBody>
          <a:bodyPr/>
          <a:lstStyle/>
          <a:p>
            <a:endParaRPr lang="en-US" dirty="0"/>
          </a:p>
          <a:p>
            <a:r>
              <a:rPr lang="en-US" dirty="0"/>
              <a:t>Get into groups based on your most preferred style</a:t>
            </a:r>
          </a:p>
          <a:p>
            <a:r>
              <a:rPr lang="en-US" dirty="0"/>
              <a:t> Then discuss the following:</a:t>
            </a:r>
          </a:p>
          <a:p>
            <a:pPr lvl="1" indent="-468630">
              <a:buSzPct val="85000"/>
              <a:buFont typeface="Wingdings" pitchFamily="2" charset="2"/>
              <a:buChar char="q"/>
            </a:pPr>
            <a:r>
              <a:rPr lang="en-US" dirty="0"/>
              <a:t>What are the strengths of this style?</a:t>
            </a:r>
          </a:p>
          <a:p>
            <a:pPr lvl="1" indent="-468630">
              <a:buSzPct val="85000"/>
              <a:buFont typeface="Wingdings" pitchFamily="2" charset="2"/>
              <a:buChar char="q"/>
            </a:pPr>
            <a:r>
              <a:rPr lang="en-US" dirty="0"/>
              <a:t>What are the potential liabilities of this style?</a:t>
            </a:r>
          </a:p>
          <a:p>
            <a:pPr lvl="1" indent="-468630">
              <a:buSzPct val="85000"/>
              <a:buFont typeface="Wingdings" pitchFamily="2" charset="2"/>
              <a:buChar char="q"/>
            </a:pPr>
            <a:r>
              <a:rPr lang="en-US" dirty="0"/>
              <a:t>Complete the following – “to work well with me, remember to…….”</a:t>
            </a:r>
          </a:p>
          <a:p>
            <a:pPr lvl="1" indent="-468630">
              <a:buSzPct val="85000"/>
              <a:buFont typeface="Wingdings" pitchFamily="2" charset="2"/>
              <a:buChar char="q"/>
            </a:pPr>
            <a:endParaRPr lang="en-US" dirty="0"/>
          </a:p>
          <a:p>
            <a:pPr lvl="1" indent="-468630">
              <a:buSzPct val="85000"/>
              <a:buFont typeface="Wingdings" pitchFamily="2" charset="2"/>
              <a:buChar char="q"/>
            </a:pPr>
            <a:endParaRPr lang="en-US" dirty="0"/>
          </a:p>
          <a:p>
            <a:pPr marL="0" indent="0">
              <a:buSzPct val="85000"/>
              <a:buNone/>
            </a:pPr>
            <a:r>
              <a:rPr lang="en-US" dirty="0"/>
              <a:t>NOTE: Focus on work!</a:t>
            </a:r>
          </a:p>
        </p:txBody>
      </p:sp>
    </p:spTree>
    <p:extLst>
      <p:ext uri="{BB962C8B-B14F-4D97-AF65-F5344CB8AC3E}">
        <p14:creationId xmlns:p14="http://schemas.microsoft.com/office/powerpoint/2010/main" val="46571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838200"/>
            <a:ext cx="8229600" cy="990600"/>
          </a:xfrm>
        </p:spPr>
        <p:txBody>
          <a:bodyPr/>
          <a:lstStyle/>
          <a:p>
            <a:pPr algn="ctr" eaLnBrk="1" hangingPunct="1">
              <a:defRPr/>
            </a:pPr>
            <a:r>
              <a:rPr lang="en-US" sz="3600" dirty="0">
                <a:cs typeface="+mj-cs"/>
              </a:rPr>
              <a:t>Potential Strengths of Each Style</a:t>
            </a:r>
          </a:p>
        </p:txBody>
      </p:sp>
      <p:cxnSp>
        <p:nvCxnSpPr>
          <p:cNvPr id="5" name="Straight Arrow Connector 4"/>
          <p:cNvCxnSpPr/>
          <p:nvPr/>
        </p:nvCxnSpPr>
        <p:spPr bwMode="auto">
          <a:xfrm>
            <a:off x="1905000" y="1905000"/>
            <a:ext cx="0" cy="4343400"/>
          </a:xfrm>
          <a:prstGeom prst="straightConnector1">
            <a:avLst/>
          </a:prstGeom>
          <a:solidFill>
            <a:schemeClr val="accent1"/>
          </a:solidFill>
          <a:ln w="762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H="1">
            <a:off x="1905000" y="6248400"/>
            <a:ext cx="6019800" cy="0"/>
          </a:xfrm>
          <a:prstGeom prst="straightConnector1">
            <a:avLst/>
          </a:prstGeom>
          <a:solidFill>
            <a:schemeClr val="accent1"/>
          </a:solidFill>
          <a:ln w="762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5300" name="TextBox 7"/>
          <p:cNvSpPr txBox="1">
            <a:spLocks noChangeArrowheads="1"/>
          </p:cNvSpPr>
          <p:nvPr/>
        </p:nvSpPr>
        <p:spPr bwMode="auto">
          <a:xfrm>
            <a:off x="3581400" y="6324600"/>
            <a:ext cx="2767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ASSERTIVENESS</a:t>
            </a:r>
          </a:p>
        </p:txBody>
      </p:sp>
      <p:sp>
        <p:nvSpPr>
          <p:cNvPr id="55301" name="TextBox 21"/>
          <p:cNvSpPr txBox="1">
            <a:spLocks noChangeArrowheads="1"/>
          </p:cNvSpPr>
          <p:nvPr/>
        </p:nvSpPr>
        <p:spPr bwMode="auto">
          <a:xfrm rot="-5400000">
            <a:off x="14288" y="3819525"/>
            <a:ext cx="302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RESPONSIVENESS</a:t>
            </a:r>
          </a:p>
        </p:txBody>
      </p:sp>
      <p:sp>
        <p:nvSpPr>
          <p:cNvPr id="55302" name="TextBox 8"/>
          <p:cNvSpPr txBox="1">
            <a:spLocks noChangeArrowheads="1"/>
          </p:cNvSpPr>
          <p:nvPr/>
        </p:nvSpPr>
        <p:spPr bwMode="auto">
          <a:xfrm>
            <a:off x="7862888" y="6015038"/>
            <a:ext cx="76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high</a:t>
            </a:r>
          </a:p>
        </p:txBody>
      </p:sp>
      <p:cxnSp>
        <p:nvCxnSpPr>
          <p:cNvPr id="18" name="Straight Connector 17"/>
          <p:cNvCxnSpPr/>
          <p:nvPr/>
        </p:nvCxnSpPr>
        <p:spPr bwMode="auto">
          <a:xfrm>
            <a:off x="5334000" y="2057400"/>
            <a:ext cx="0" cy="3886200"/>
          </a:xfrm>
          <a:prstGeom prst="line">
            <a:avLst/>
          </a:prstGeom>
          <a:solidFill>
            <a:schemeClr val="accent1"/>
          </a:solidFill>
          <a:ln w="28575"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Straight Connector 23"/>
          <p:cNvCxnSpPr/>
          <p:nvPr/>
        </p:nvCxnSpPr>
        <p:spPr bwMode="auto">
          <a:xfrm>
            <a:off x="2514600" y="3962400"/>
            <a:ext cx="5334000" cy="0"/>
          </a:xfrm>
          <a:prstGeom prst="line">
            <a:avLst/>
          </a:prstGeom>
          <a:solidFill>
            <a:schemeClr val="accent1"/>
          </a:solidFill>
          <a:ln w="28575"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5305" name="TextBox 8"/>
          <p:cNvSpPr txBox="1">
            <a:spLocks noChangeArrowheads="1"/>
          </p:cNvSpPr>
          <p:nvPr/>
        </p:nvSpPr>
        <p:spPr bwMode="auto">
          <a:xfrm>
            <a:off x="1371600" y="1524000"/>
            <a:ext cx="76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high</a:t>
            </a:r>
          </a:p>
        </p:txBody>
      </p:sp>
      <p:sp>
        <p:nvSpPr>
          <p:cNvPr id="55306" name="TextBox 1"/>
          <p:cNvSpPr txBox="1">
            <a:spLocks noChangeArrowheads="1"/>
          </p:cNvSpPr>
          <p:nvPr/>
        </p:nvSpPr>
        <p:spPr bwMode="auto">
          <a:xfrm>
            <a:off x="5410200" y="403860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US" altLang="en-US" dirty="0"/>
              <a:t>Directive/Driver</a:t>
            </a:r>
          </a:p>
        </p:txBody>
      </p:sp>
      <p:sp>
        <p:nvSpPr>
          <p:cNvPr id="55307" name="TextBox 12"/>
          <p:cNvSpPr txBox="1">
            <a:spLocks noChangeArrowheads="1"/>
          </p:cNvSpPr>
          <p:nvPr/>
        </p:nvSpPr>
        <p:spPr bwMode="auto">
          <a:xfrm>
            <a:off x="5334000" y="1981200"/>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US" altLang="en-US" dirty="0"/>
              <a:t>Emotive/Expressive</a:t>
            </a:r>
          </a:p>
        </p:txBody>
      </p:sp>
      <p:sp>
        <p:nvSpPr>
          <p:cNvPr id="55308" name="TextBox 13"/>
          <p:cNvSpPr txBox="1">
            <a:spLocks noChangeArrowheads="1"/>
          </p:cNvSpPr>
          <p:nvPr/>
        </p:nvSpPr>
        <p:spPr bwMode="auto">
          <a:xfrm>
            <a:off x="2133600" y="1993552"/>
            <a:ext cx="28568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US" altLang="en-US" dirty="0"/>
              <a:t>Supportive/Amiable</a:t>
            </a:r>
          </a:p>
        </p:txBody>
      </p:sp>
      <p:sp>
        <p:nvSpPr>
          <p:cNvPr id="55309" name="TextBox 14"/>
          <p:cNvSpPr txBox="1">
            <a:spLocks noChangeArrowheads="1"/>
          </p:cNvSpPr>
          <p:nvPr/>
        </p:nvSpPr>
        <p:spPr bwMode="auto">
          <a:xfrm>
            <a:off x="2133600" y="4038600"/>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US" altLang="en-US" dirty="0"/>
              <a:t>Reflective/ Analytical </a:t>
            </a:r>
          </a:p>
        </p:txBody>
      </p:sp>
      <p:sp>
        <p:nvSpPr>
          <p:cNvPr id="55310" name="TextBox 2"/>
          <p:cNvSpPr txBox="1">
            <a:spLocks noChangeArrowheads="1"/>
          </p:cNvSpPr>
          <p:nvPr/>
        </p:nvSpPr>
        <p:spPr bwMode="auto">
          <a:xfrm>
            <a:off x="5346700" y="6858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5311" name="TextBox 1"/>
          <p:cNvSpPr txBox="1">
            <a:spLocks noChangeArrowheads="1"/>
          </p:cNvSpPr>
          <p:nvPr/>
        </p:nvSpPr>
        <p:spPr bwMode="auto">
          <a:xfrm>
            <a:off x="5486400" y="4438650"/>
            <a:ext cx="2743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marL="228600" indent="-228600" algn="l">
              <a:buClr>
                <a:schemeClr val="bg2"/>
              </a:buClr>
              <a:buFont typeface="Wingdings" charset="2"/>
              <a:buChar char="§"/>
            </a:pPr>
            <a:r>
              <a:rPr lang="en-US" altLang="en-US" sz="2000" dirty="0"/>
              <a:t>efficient</a:t>
            </a:r>
          </a:p>
          <a:p>
            <a:pPr marL="228600" indent="-228600" algn="l">
              <a:buClr>
                <a:schemeClr val="bg2"/>
              </a:buClr>
              <a:buFont typeface="Wingdings" charset="2"/>
              <a:buChar char="§"/>
            </a:pPr>
            <a:r>
              <a:rPr lang="en-US" altLang="en-US" sz="2000" dirty="0"/>
              <a:t>decisive</a:t>
            </a:r>
          </a:p>
          <a:p>
            <a:pPr marL="228600" indent="-228600" algn="l">
              <a:buClr>
                <a:schemeClr val="bg2"/>
              </a:buClr>
              <a:buFont typeface="Wingdings" charset="2"/>
              <a:buChar char="§"/>
            </a:pPr>
            <a:r>
              <a:rPr lang="en-US" altLang="en-US" sz="2000" dirty="0"/>
              <a:t>candid</a:t>
            </a:r>
          </a:p>
          <a:p>
            <a:pPr marL="0" indent="0" algn="l">
              <a:buClr>
                <a:schemeClr val="bg2"/>
              </a:buClr>
            </a:pPr>
            <a:endParaRPr lang="en-US" altLang="en-US" sz="2000" dirty="0"/>
          </a:p>
          <a:p>
            <a:pPr algn="l">
              <a:buClr>
                <a:schemeClr val="bg2"/>
              </a:buClr>
              <a:buFont typeface="Wingdings" charset="2"/>
              <a:buChar char="§"/>
            </a:pPr>
            <a:endParaRPr lang="en-US" altLang="en-US" dirty="0"/>
          </a:p>
        </p:txBody>
      </p:sp>
      <p:sp>
        <p:nvSpPr>
          <p:cNvPr id="55312" name="TextBox 16"/>
          <p:cNvSpPr txBox="1">
            <a:spLocks noChangeArrowheads="1"/>
          </p:cNvSpPr>
          <p:nvPr/>
        </p:nvSpPr>
        <p:spPr bwMode="auto">
          <a:xfrm>
            <a:off x="5486400" y="2457450"/>
            <a:ext cx="32003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marL="228600" indent="-228600" algn="l">
              <a:buClr>
                <a:schemeClr val="bg2"/>
              </a:buClr>
              <a:buFont typeface="Wingdings" charset="2"/>
              <a:buChar char="§"/>
            </a:pPr>
            <a:r>
              <a:rPr lang="en-US" altLang="en-US" sz="2000" dirty="0"/>
              <a:t>persuasive</a:t>
            </a:r>
          </a:p>
          <a:p>
            <a:pPr marL="228600" indent="-228600" algn="l">
              <a:buClr>
                <a:schemeClr val="bg2"/>
              </a:buClr>
              <a:buFont typeface="Wingdings" charset="2"/>
              <a:buChar char="§"/>
            </a:pPr>
            <a:r>
              <a:rPr lang="en-US" altLang="en-US" sz="2000" dirty="0"/>
              <a:t>enthusiastic</a:t>
            </a:r>
          </a:p>
          <a:p>
            <a:pPr marL="228600" indent="-228600" algn="l">
              <a:buClr>
                <a:schemeClr val="bg2"/>
              </a:buClr>
              <a:buFont typeface="Wingdings" charset="2"/>
              <a:buChar char="§"/>
            </a:pPr>
            <a:r>
              <a:rPr lang="en-US" altLang="en-US" sz="2000" dirty="0"/>
              <a:t>fun-loving</a:t>
            </a:r>
          </a:p>
        </p:txBody>
      </p:sp>
      <p:sp>
        <p:nvSpPr>
          <p:cNvPr id="55313" name="TextBox 18"/>
          <p:cNvSpPr txBox="1">
            <a:spLocks noChangeArrowheads="1"/>
          </p:cNvSpPr>
          <p:nvPr/>
        </p:nvSpPr>
        <p:spPr bwMode="auto">
          <a:xfrm>
            <a:off x="2286000" y="2457450"/>
            <a:ext cx="1752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7800" indent="-1778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marL="228600" indent="-228600" algn="l">
              <a:buClr>
                <a:schemeClr val="bg2"/>
              </a:buClr>
              <a:buFont typeface="Wingdings" charset="2"/>
              <a:buChar char="§"/>
            </a:pPr>
            <a:r>
              <a:rPr lang="en-US" altLang="en-US" sz="2000" dirty="0"/>
              <a:t>warm</a:t>
            </a:r>
          </a:p>
          <a:p>
            <a:pPr marL="228600" indent="-228600" algn="l">
              <a:buClr>
                <a:schemeClr val="bg2"/>
              </a:buClr>
              <a:buFont typeface="Wingdings" charset="2"/>
              <a:buChar char="§"/>
            </a:pPr>
            <a:r>
              <a:rPr lang="en-US" altLang="en-US" sz="2000" dirty="0"/>
              <a:t>diplomatic</a:t>
            </a:r>
          </a:p>
          <a:p>
            <a:pPr marL="228600" indent="-228600" algn="l">
              <a:buClr>
                <a:schemeClr val="bg2"/>
              </a:buClr>
              <a:buFont typeface="Wingdings" charset="2"/>
              <a:buChar char="§"/>
            </a:pPr>
            <a:r>
              <a:rPr lang="en-US" altLang="en-US" sz="2000" dirty="0"/>
              <a:t>caring</a:t>
            </a:r>
          </a:p>
          <a:p>
            <a:pPr algn="l">
              <a:buClr>
                <a:schemeClr val="bg2"/>
              </a:buClr>
              <a:buFont typeface="Wingdings" charset="2"/>
              <a:buChar char="§"/>
            </a:pPr>
            <a:endParaRPr lang="en-US" altLang="en-US" dirty="0"/>
          </a:p>
        </p:txBody>
      </p:sp>
      <p:sp>
        <p:nvSpPr>
          <p:cNvPr id="55314" name="TextBox 19"/>
          <p:cNvSpPr txBox="1">
            <a:spLocks noChangeArrowheads="1"/>
          </p:cNvSpPr>
          <p:nvPr/>
        </p:nvSpPr>
        <p:spPr bwMode="auto">
          <a:xfrm>
            <a:off x="2209800" y="4438650"/>
            <a:ext cx="1828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7800" indent="-1778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marL="228600" indent="-228600" algn="l">
              <a:buClr>
                <a:schemeClr val="bg2"/>
              </a:buClr>
              <a:buFont typeface="Wingdings" charset="2"/>
              <a:buChar char="§"/>
            </a:pPr>
            <a:r>
              <a:rPr lang="en-US" altLang="en-US" sz="2000" dirty="0"/>
              <a:t>logical</a:t>
            </a:r>
          </a:p>
          <a:p>
            <a:pPr marL="228600" indent="-228600" algn="l">
              <a:buClr>
                <a:schemeClr val="bg2"/>
              </a:buClr>
              <a:buFont typeface="Wingdings" charset="2"/>
              <a:buChar char="§"/>
            </a:pPr>
            <a:r>
              <a:rPr lang="en-US" altLang="en-US" sz="2000" dirty="0"/>
              <a:t>systematic</a:t>
            </a:r>
          </a:p>
          <a:p>
            <a:pPr marL="228600" indent="-228600" algn="l">
              <a:buClr>
                <a:schemeClr val="bg2"/>
              </a:buClr>
              <a:buFont typeface="Wingdings" charset="2"/>
              <a:buChar char="§"/>
            </a:pPr>
            <a:r>
              <a:rPr lang="en-US" altLang="en-US" sz="2000" dirty="0"/>
              <a:t>serious</a:t>
            </a:r>
          </a:p>
          <a:p>
            <a:pPr algn="l">
              <a:buClr>
                <a:schemeClr val="bg2"/>
              </a:buClr>
              <a:buFont typeface="Wingdings" charset="2"/>
              <a:buChar char="§"/>
            </a:pPr>
            <a:endParaRPr lang="en-US" altLang="en-US" dirty="0"/>
          </a:p>
        </p:txBody>
      </p:sp>
    </p:spTree>
    <p:extLst>
      <p:ext uri="{BB962C8B-B14F-4D97-AF65-F5344CB8AC3E}">
        <p14:creationId xmlns:p14="http://schemas.microsoft.com/office/powerpoint/2010/main" val="99014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a:t>Strengths Over-used Can Become Liabilities</a:t>
            </a:r>
          </a:p>
        </p:txBody>
      </p:sp>
      <p:graphicFrame>
        <p:nvGraphicFramePr>
          <p:cNvPr id="4" name="Content Placeholder 3"/>
          <p:cNvGraphicFramePr>
            <a:graphicFrameLocks noGrp="1"/>
          </p:cNvGraphicFramePr>
          <p:nvPr>
            <p:ph idx="1"/>
            <p:extLst/>
          </p:nvPr>
        </p:nvGraphicFramePr>
        <p:xfrm>
          <a:off x="457200" y="2784475"/>
          <a:ext cx="8229601" cy="2835274"/>
        </p:xfrm>
        <a:graphic>
          <a:graphicData uri="http://schemas.openxmlformats.org/drawingml/2006/table">
            <a:tbl>
              <a:tblPr firstRow="1" bandRow="1">
                <a:tableStyleId>{F5AB1C69-6EDB-4FF4-983F-18BD219EF322}</a:tableStyleId>
              </a:tblPr>
              <a:tblGrid>
                <a:gridCol w="2514600">
                  <a:extLst>
                    <a:ext uri="{9D8B030D-6E8A-4147-A177-3AD203B41FA5}">
                      <a16:colId xmlns:a16="http://schemas.microsoft.com/office/drawing/2014/main" val="20000"/>
                    </a:ext>
                  </a:extLst>
                </a:gridCol>
                <a:gridCol w="5715001">
                  <a:extLst>
                    <a:ext uri="{9D8B030D-6E8A-4147-A177-3AD203B41FA5}">
                      <a16:colId xmlns:a16="http://schemas.microsoft.com/office/drawing/2014/main" val="20001"/>
                    </a:ext>
                  </a:extLst>
                </a:gridCol>
              </a:tblGrid>
              <a:tr h="914614">
                <a:tc>
                  <a:txBody>
                    <a:bodyPr/>
                    <a:lstStyle/>
                    <a:p>
                      <a:r>
                        <a:rPr lang="en-US" sz="1800" b="0" dirty="0">
                          <a:solidFill>
                            <a:srgbClr val="000000"/>
                          </a:solidFill>
                        </a:rPr>
                        <a:t>Directive/Driver</a:t>
                      </a: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b="0" dirty="0">
                          <a:solidFill>
                            <a:srgbClr val="000000"/>
                          </a:solidFill>
                        </a:rPr>
                        <a:t>A pushy and abrasive</a:t>
                      </a:r>
                      <a:r>
                        <a:rPr lang="en-US" sz="1800" b="0" baseline="0" dirty="0">
                          <a:solidFill>
                            <a:srgbClr val="000000"/>
                          </a:solidFill>
                        </a:rPr>
                        <a:t> person who makes rash decisions without seeking input, often alienating others</a:t>
                      </a:r>
                      <a:endParaRPr lang="en-US" sz="1800" b="0" dirty="0">
                        <a:solidFill>
                          <a:srgbClr val="000000"/>
                        </a:solidFil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640220">
                <a:tc>
                  <a:txBody>
                    <a:bodyPr/>
                    <a:lstStyle/>
                    <a:p>
                      <a:r>
                        <a:rPr lang="en-US" sz="1800" dirty="0"/>
                        <a:t>Emotive/Expressive</a:t>
                      </a: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a:t>A poor listener</a:t>
                      </a:r>
                      <a:r>
                        <a:rPr lang="en-US" sz="1800" baseline="0" dirty="0"/>
                        <a:t> who is impatient and impractical and who never honors commitments</a:t>
                      </a:r>
                      <a:endParaRPr lang="en-US" sz="1800" dirty="0"/>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40220">
                <a:tc>
                  <a:txBody>
                    <a:bodyPr/>
                    <a:lstStyle/>
                    <a:p>
                      <a:r>
                        <a:rPr lang="en-US" sz="1800" dirty="0"/>
                        <a:t>Supportive/Amiable</a:t>
                      </a: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a:t>A nice person who never takes a stand and</a:t>
                      </a:r>
                      <a:r>
                        <a:rPr lang="en-US" sz="1800" baseline="0" dirty="0"/>
                        <a:t> avoids conflict at all costs</a:t>
                      </a:r>
                      <a:endParaRPr lang="en-US" sz="1800" dirty="0"/>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40220">
                <a:tc>
                  <a:txBody>
                    <a:bodyPr/>
                    <a:lstStyle/>
                    <a:p>
                      <a:r>
                        <a:rPr lang="en-US" sz="1800" dirty="0"/>
                        <a:t>Reflective/Analytical</a:t>
                      </a: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a:t>A stand-offish cold</a:t>
                      </a:r>
                      <a:r>
                        <a:rPr lang="en-US" sz="1800" baseline="0" dirty="0"/>
                        <a:t> person who is not a team-player and takes perfection to an extreme</a:t>
                      </a:r>
                      <a:endParaRPr lang="en-US" sz="1800" dirty="0"/>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210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Self-Reflection (For Later)</a:t>
            </a:r>
          </a:p>
        </p:txBody>
      </p:sp>
      <p:sp>
        <p:nvSpPr>
          <p:cNvPr id="3" name="Content Placeholder 2"/>
          <p:cNvSpPr>
            <a:spLocks noGrp="1"/>
          </p:cNvSpPr>
          <p:nvPr>
            <p:ph idx="1"/>
          </p:nvPr>
        </p:nvSpPr>
        <p:spPr/>
        <p:txBody>
          <a:bodyPr/>
          <a:lstStyle/>
          <a:p>
            <a:r>
              <a:rPr lang="en-US" dirty="0"/>
              <a:t>How does my style impact the ways I interact at work?</a:t>
            </a:r>
          </a:p>
          <a:p>
            <a:r>
              <a:rPr lang="en-US" dirty="0"/>
              <a:t>How do the styles of others I work with impact their interactions with each other and with me?</a:t>
            </a:r>
          </a:p>
          <a:p>
            <a:endParaRPr lang="en-US" dirty="0"/>
          </a:p>
          <a:p>
            <a:r>
              <a:rPr lang="en-US" dirty="0"/>
              <a:t>What do I do about this?</a:t>
            </a:r>
          </a:p>
        </p:txBody>
      </p:sp>
    </p:spTree>
    <p:extLst>
      <p:ext uri="{BB962C8B-B14F-4D97-AF65-F5344CB8AC3E}">
        <p14:creationId xmlns:p14="http://schemas.microsoft.com/office/powerpoint/2010/main" val="206600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1632-5980-ED4E-8565-6E3DB2C19A1E}"/>
              </a:ext>
            </a:extLst>
          </p:cNvPr>
          <p:cNvSpPr>
            <a:spLocks noGrp="1"/>
          </p:cNvSpPr>
          <p:nvPr>
            <p:ph type="title"/>
          </p:nvPr>
        </p:nvSpPr>
        <p:spPr>
          <a:xfrm>
            <a:off x="457200" y="762000"/>
            <a:ext cx="8229600" cy="990600"/>
          </a:xfrm>
        </p:spPr>
        <p:txBody>
          <a:bodyPr/>
          <a:lstStyle/>
          <a:p>
            <a:pPr algn="ctr"/>
            <a:r>
              <a:rPr lang="en-US" dirty="0"/>
              <a:t>How To Use This Material (I)</a:t>
            </a:r>
          </a:p>
        </p:txBody>
      </p:sp>
      <p:graphicFrame>
        <p:nvGraphicFramePr>
          <p:cNvPr id="5" name="Content Placeholder 4">
            <a:extLst>
              <a:ext uri="{FF2B5EF4-FFF2-40B4-BE49-F238E27FC236}">
                <a16:creationId xmlns:a16="http://schemas.microsoft.com/office/drawing/2014/main" id="{5402188D-8BFF-FD44-B299-284068669066}"/>
              </a:ext>
            </a:extLst>
          </p:cNvPr>
          <p:cNvGraphicFramePr>
            <a:graphicFrameLocks noGrp="1"/>
          </p:cNvGraphicFramePr>
          <p:nvPr>
            <p:ph idx="1"/>
            <p:extLst>
              <p:ext uri="{D42A27DB-BD31-4B8C-83A1-F6EECF244321}">
                <p14:modId xmlns:p14="http://schemas.microsoft.com/office/powerpoint/2010/main" val="3947879569"/>
              </p:ext>
            </p:extLst>
          </p:nvPr>
        </p:nvGraphicFramePr>
        <p:xfrm>
          <a:off x="457200" y="1447800"/>
          <a:ext cx="8229600" cy="5217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008930578"/>
                    </a:ext>
                  </a:extLst>
                </a:gridCol>
                <a:gridCol w="4114800">
                  <a:extLst>
                    <a:ext uri="{9D8B030D-6E8A-4147-A177-3AD203B41FA5}">
                      <a16:colId xmlns:a16="http://schemas.microsoft.com/office/drawing/2014/main" val="3486579470"/>
                    </a:ext>
                  </a:extLst>
                </a:gridCol>
              </a:tblGrid>
              <a:tr h="370840">
                <a:tc>
                  <a:txBody>
                    <a:bodyPr/>
                    <a:lstStyle/>
                    <a:p>
                      <a:r>
                        <a:rPr lang="en-US" dirty="0"/>
                        <a:t>About be</a:t>
                      </a:r>
                    </a:p>
                  </a:txBody>
                  <a:tcPr/>
                </a:tc>
                <a:tc>
                  <a:txBody>
                    <a:bodyPr/>
                    <a:lstStyle/>
                    <a:p>
                      <a:r>
                        <a:rPr lang="en-US" dirty="0"/>
                        <a:t>You should try to remember</a:t>
                      </a:r>
                    </a:p>
                  </a:txBody>
                  <a:tcPr/>
                </a:tc>
                <a:extLst>
                  <a:ext uri="{0D108BD9-81ED-4DB2-BD59-A6C34878D82A}">
                    <a16:rowId xmlns:a16="http://schemas.microsoft.com/office/drawing/2014/main" val="3034096836"/>
                  </a:ext>
                </a:extLst>
              </a:tr>
              <a:tr h="370840">
                <a:tc>
                  <a:txBody>
                    <a:bodyPr/>
                    <a:lstStyle/>
                    <a:p>
                      <a:r>
                        <a:rPr lang="en-US" dirty="0"/>
                        <a:t>I am blunt and direct when giving feedback and bringing up issues</a:t>
                      </a:r>
                    </a:p>
                  </a:txBody>
                  <a:tcPr/>
                </a:tc>
                <a:tc>
                  <a:txBody>
                    <a:bodyPr/>
                    <a:lstStyle/>
                    <a:p>
                      <a:r>
                        <a:rPr lang="en-US" dirty="0"/>
                        <a:t>This is about the event/report/issue and not about you; do not read anything into terse emails or verbal input</a:t>
                      </a:r>
                    </a:p>
                  </a:txBody>
                  <a:tcPr/>
                </a:tc>
                <a:extLst>
                  <a:ext uri="{0D108BD9-81ED-4DB2-BD59-A6C34878D82A}">
                    <a16:rowId xmlns:a16="http://schemas.microsoft.com/office/drawing/2014/main" val="3703004837"/>
                  </a:ext>
                </a:extLst>
              </a:tr>
              <a:tr h="370840">
                <a:tc>
                  <a:txBody>
                    <a:bodyPr/>
                    <a:lstStyle/>
                    <a:p>
                      <a:r>
                        <a:rPr lang="en-US" dirty="0"/>
                        <a:t>I like direct interaction</a:t>
                      </a:r>
                    </a:p>
                  </a:txBody>
                  <a:tcPr/>
                </a:tc>
                <a:tc>
                  <a:txBody>
                    <a:bodyPr/>
                    <a:lstStyle/>
                    <a:p>
                      <a:r>
                        <a:rPr lang="en-US" dirty="0"/>
                        <a:t>Come to me; don’t hide problems or wait for me to find you</a:t>
                      </a:r>
                    </a:p>
                  </a:txBody>
                  <a:tcPr/>
                </a:tc>
                <a:extLst>
                  <a:ext uri="{0D108BD9-81ED-4DB2-BD59-A6C34878D82A}">
                    <a16:rowId xmlns:a16="http://schemas.microsoft.com/office/drawing/2014/main" val="2324835934"/>
                  </a:ext>
                </a:extLst>
              </a:tr>
              <a:tr h="370840">
                <a:tc>
                  <a:txBody>
                    <a:bodyPr/>
                    <a:lstStyle/>
                    <a:p>
                      <a:r>
                        <a:rPr lang="en-US" dirty="0"/>
                        <a:t>I like spontaneity and exploration</a:t>
                      </a:r>
                    </a:p>
                  </a:txBody>
                  <a:tcPr/>
                </a:tc>
                <a:tc>
                  <a:txBody>
                    <a:bodyPr/>
                    <a:lstStyle/>
                    <a:p>
                      <a:r>
                        <a:rPr lang="en-US" dirty="0"/>
                        <a:t>Tell me when it is too late for you to consider my idea…. but agree to consider it next time</a:t>
                      </a:r>
                    </a:p>
                  </a:txBody>
                  <a:tcPr/>
                </a:tc>
                <a:extLst>
                  <a:ext uri="{0D108BD9-81ED-4DB2-BD59-A6C34878D82A}">
                    <a16:rowId xmlns:a16="http://schemas.microsoft.com/office/drawing/2014/main" val="3391231449"/>
                  </a:ext>
                </a:extLst>
              </a:tr>
              <a:tr h="370840">
                <a:tc>
                  <a:txBody>
                    <a:bodyPr/>
                    <a:lstStyle/>
                    <a:p>
                      <a:r>
                        <a:rPr lang="en-US" dirty="0"/>
                        <a:t>I have strong opinions….and am willing to change them</a:t>
                      </a:r>
                    </a:p>
                  </a:txBody>
                  <a:tcPr/>
                </a:tc>
                <a:tc>
                  <a:txBody>
                    <a:bodyPr/>
                    <a:lstStyle/>
                    <a:p>
                      <a:r>
                        <a:rPr lang="en-US" dirty="0"/>
                        <a:t>Come back and ask again if you really feel strongly about something. Send an email first to let me know you really would like me to reconsider</a:t>
                      </a:r>
                    </a:p>
                  </a:txBody>
                  <a:tcPr/>
                </a:tc>
                <a:extLst>
                  <a:ext uri="{0D108BD9-81ED-4DB2-BD59-A6C34878D82A}">
                    <a16:rowId xmlns:a16="http://schemas.microsoft.com/office/drawing/2014/main" val="1312208132"/>
                  </a:ext>
                </a:extLst>
              </a:tr>
              <a:tr h="370840">
                <a:tc>
                  <a:txBody>
                    <a:bodyPr/>
                    <a:lstStyle/>
                    <a:p>
                      <a:r>
                        <a:rPr lang="en-US" dirty="0"/>
                        <a:t>I am a (strong) morning person and do not communicate as well at other times</a:t>
                      </a:r>
                    </a:p>
                  </a:txBody>
                  <a:tcPr/>
                </a:tc>
                <a:tc>
                  <a:txBody>
                    <a:bodyPr/>
                    <a:lstStyle/>
                    <a:p>
                      <a:r>
                        <a:rPr lang="en-US" dirty="0"/>
                        <a:t>Not to save difficult conversations for the end of the day if you can help it</a:t>
                      </a:r>
                    </a:p>
                  </a:txBody>
                  <a:tcPr/>
                </a:tc>
                <a:extLst>
                  <a:ext uri="{0D108BD9-81ED-4DB2-BD59-A6C34878D82A}">
                    <a16:rowId xmlns:a16="http://schemas.microsoft.com/office/drawing/2014/main" val="672765053"/>
                  </a:ext>
                </a:extLst>
              </a:tr>
            </a:tbl>
          </a:graphicData>
        </a:graphic>
      </p:graphicFrame>
    </p:spTree>
    <p:extLst>
      <p:ext uri="{BB962C8B-B14F-4D97-AF65-F5344CB8AC3E}">
        <p14:creationId xmlns:p14="http://schemas.microsoft.com/office/powerpoint/2010/main" val="38937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02B3-2AC9-CB4C-8499-F69BD673D9D3}"/>
              </a:ext>
            </a:extLst>
          </p:cNvPr>
          <p:cNvSpPr>
            <a:spLocks noGrp="1"/>
          </p:cNvSpPr>
          <p:nvPr>
            <p:ph type="title"/>
          </p:nvPr>
        </p:nvSpPr>
        <p:spPr/>
        <p:txBody>
          <a:bodyPr/>
          <a:lstStyle/>
          <a:p>
            <a:pPr algn="ctr"/>
            <a:r>
              <a:rPr lang="en-US" dirty="0"/>
              <a:t>What Is A Work Style?</a:t>
            </a:r>
          </a:p>
        </p:txBody>
      </p:sp>
      <p:sp>
        <p:nvSpPr>
          <p:cNvPr id="3" name="Content Placeholder 2">
            <a:extLst>
              <a:ext uri="{FF2B5EF4-FFF2-40B4-BE49-F238E27FC236}">
                <a16:creationId xmlns:a16="http://schemas.microsoft.com/office/drawing/2014/main" id="{665FC90E-E286-AF4D-8153-CF3BEDA597EA}"/>
              </a:ext>
            </a:extLst>
          </p:cNvPr>
          <p:cNvSpPr>
            <a:spLocks noGrp="1"/>
          </p:cNvSpPr>
          <p:nvPr>
            <p:ph idx="1"/>
          </p:nvPr>
        </p:nvSpPr>
        <p:spPr>
          <a:xfrm>
            <a:off x="457200" y="1752600"/>
            <a:ext cx="8229600" cy="4953000"/>
          </a:xfrm>
        </p:spPr>
        <p:txBody>
          <a:bodyPr/>
          <a:lstStyle/>
          <a:p>
            <a:r>
              <a:rPr lang="en-US" dirty="0"/>
              <a:t>The overall way we typically are at work, including how we….</a:t>
            </a:r>
          </a:p>
          <a:p>
            <a:pPr lvl="1">
              <a:buSzPct val="85000"/>
              <a:buFont typeface="Wingdings" pitchFamily="2" charset="2"/>
              <a:buChar char="q"/>
            </a:pPr>
            <a:r>
              <a:rPr lang="en-US" sz="2000" dirty="0"/>
              <a:t>communicate</a:t>
            </a:r>
          </a:p>
          <a:p>
            <a:pPr lvl="1">
              <a:buSzPct val="85000"/>
              <a:buFont typeface="Wingdings" pitchFamily="2" charset="2"/>
              <a:buChar char="q"/>
            </a:pPr>
            <a:r>
              <a:rPr lang="en-US" sz="2000" dirty="0"/>
              <a:t>solve problems</a:t>
            </a:r>
          </a:p>
          <a:p>
            <a:pPr lvl="1">
              <a:buSzPct val="85000"/>
              <a:buFont typeface="Wingdings" pitchFamily="2" charset="2"/>
              <a:buChar char="q"/>
            </a:pPr>
            <a:r>
              <a:rPr lang="en-US" sz="2000" dirty="0"/>
              <a:t>respond under pressure</a:t>
            </a:r>
          </a:p>
          <a:p>
            <a:pPr lvl="1">
              <a:buSzPct val="85000"/>
              <a:buFont typeface="Wingdings" pitchFamily="2" charset="2"/>
              <a:buChar char="q"/>
            </a:pPr>
            <a:r>
              <a:rPr lang="en-US" sz="2000" dirty="0"/>
              <a:t>perform on teams</a:t>
            </a:r>
          </a:p>
          <a:p>
            <a:pPr lvl="1">
              <a:buSzPct val="85000"/>
              <a:buFont typeface="Wingdings" pitchFamily="2" charset="2"/>
              <a:buChar char="q"/>
            </a:pPr>
            <a:r>
              <a:rPr lang="en-US" sz="2000" dirty="0"/>
              <a:t>give and receive feedback</a:t>
            </a:r>
          </a:p>
          <a:p>
            <a:pPr>
              <a:buSzPct val="125000"/>
              <a:buFont typeface="Wingdings" pitchFamily="2" charset="2"/>
              <a:buChar char="§"/>
            </a:pPr>
            <a:r>
              <a:rPr lang="en-US" dirty="0"/>
              <a:t>A mix of nature and nurture</a:t>
            </a:r>
          </a:p>
          <a:p>
            <a:pPr lvl="1">
              <a:buSzPct val="85000"/>
              <a:buFont typeface="Wingdings" pitchFamily="2" charset="2"/>
              <a:buChar char="q"/>
            </a:pPr>
            <a:r>
              <a:rPr lang="en-US" sz="2000" dirty="0"/>
              <a:t>We all walk through the world with our own “private logic”</a:t>
            </a:r>
          </a:p>
          <a:p>
            <a:pPr lvl="1">
              <a:buSzPct val="85000"/>
              <a:buFont typeface="Wingdings" pitchFamily="2" charset="2"/>
              <a:buChar char="q"/>
            </a:pPr>
            <a:endParaRPr lang="en-US" sz="2000" dirty="0"/>
          </a:p>
          <a:p>
            <a:pPr>
              <a:buSzPct val="125000"/>
              <a:buFont typeface="Wingdings" pitchFamily="2" charset="2"/>
              <a:buChar char="§"/>
            </a:pPr>
            <a:r>
              <a:rPr lang="en-US" dirty="0"/>
              <a:t>Self-awareness is the first step if we wish to change/soften elements of our style and increase our ability to flex our style or respond to another’s style.</a:t>
            </a:r>
          </a:p>
        </p:txBody>
      </p:sp>
    </p:spTree>
    <p:extLst>
      <p:ext uri="{BB962C8B-B14F-4D97-AF65-F5344CB8AC3E}">
        <p14:creationId xmlns:p14="http://schemas.microsoft.com/office/powerpoint/2010/main" val="393734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1632-5980-ED4E-8565-6E3DB2C19A1E}"/>
              </a:ext>
            </a:extLst>
          </p:cNvPr>
          <p:cNvSpPr>
            <a:spLocks noGrp="1"/>
          </p:cNvSpPr>
          <p:nvPr>
            <p:ph type="title"/>
          </p:nvPr>
        </p:nvSpPr>
        <p:spPr>
          <a:xfrm>
            <a:off x="457200" y="838200"/>
            <a:ext cx="8229600" cy="990600"/>
          </a:xfrm>
        </p:spPr>
        <p:txBody>
          <a:bodyPr/>
          <a:lstStyle/>
          <a:p>
            <a:pPr algn="ctr"/>
            <a:r>
              <a:rPr lang="en-US" dirty="0"/>
              <a:t>How To Use This Material (II)</a:t>
            </a:r>
          </a:p>
        </p:txBody>
      </p:sp>
      <p:graphicFrame>
        <p:nvGraphicFramePr>
          <p:cNvPr id="5" name="Content Placeholder 4">
            <a:extLst>
              <a:ext uri="{FF2B5EF4-FFF2-40B4-BE49-F238E27FC236}">
                <a16:creationId xmlns:a16="http://schemas.microsoft.com/office/drawing/2014/main" id="{5402188D-8BFF-FD44-B299-284068669066}"/>
              </a:ext>
            </a:extLst>
          </p:cNvPr>
          <p:cNvGraphicFramePr>
            <a:graphicFrameLocks noGrp="1"/>
          </p:cNvGraphicFramePr>
          <p:nvPr>
            <p:ph idx="1"/>
            <p:extLst>
              <p:ext uri="{D42A27DB-BD31-4B8C-83A1-F6EECF244321}">
                <p14:modId xmlns:p14="http://schemas.microsoft.com/office/powerpoint/2010/main" val="2282463185"/>
              </p:ext>
            </p:extLst>
          </p:nvPr>
        </p:nvGraphicFramePr>
        <p:xfrm>
          <a:off x="457200" y="1676400"/>
          <a:ext cx="8229600" cy="4973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008930578"/>
                    </a:ext>
                  </a:extLst>
                </a:gridCol>
                <a:gridCol w="4114800">
                  <a:extLst>
                    <a:ext uri="{9D8B030D-6E8A-4147-A177-3AD203B41FA5}">
                      <a16:colId xmlns:a16="http://schemas.microsoft.com/office/drawing/2014/main" val="3486579470"/>
                    </a:ext>
                  </a:extLst>
                </a:gridCol>
              </a:tblGrid>
              <a:tr h="370840">
                <a:tc>
                  <a:txBody>
                    <a:bodyPr/>
                    <a:lstStyle/>
                    <a:p>
                      <a:r>
                        <a:rPr lang="en-US" sz="1600" dirty="0"/>
                        <a:t>About Me</a:t>
                      </a:r>
                    </a:p>
                  </a:txBody>
                  <a:tcPr/>
                </a:tc>
                <a:tc>
                  <a:txBody>
                    <a:bodyPr/>
                    <a:lstStyle/>
                    <a:p>
                      <a:r>
                        <a:rPr lang="en-US" sz="1600" dirty="0"/>
                        <a:t>I should try to remember</a:t>
                      </a:r>
                    </a:p>
                  </a:txBody>
                  <a:tcPr/>
                </a:tc>
                <a:extLst>
                  <a:ext uri="{0D108BD9-81ED-4DB2-BD59-A6C34878D82A}">
                    <a16:rowId xmlns:a16="http://schemas.microsoft.com/office/drawing/2014/main" val="3034096836"/>
                  </a:ext>
                </a:extLst>
              </a:tr>
              <a:tr h="370840">
                <a:tc>
                  <a:txBody>
                    <a:bodyPr/>
                    <a:lstStyle/>
                    <a:p>
                      <a:r>
                        <a:rPr lang="en-US" sz="1600" dirty="0"/>
                        <a:t>I am blunt and direct when giving feedback and bringing up issues</a:t>
                      </a:r>
                    </a:p>
                  </a:txBody>
                  <a:tcPr/>
                </a:tc>
                <a:tc>
                  <a:txBody>
                    <a:bodyPr/>
                    <a:lstStyle/>
                    <a:p>
                      <a:r>
                        <a:rPr lang="en-US" sz="1600" dirty="0"/>
                        <a:t>To wait a bit before giving feedback; to slow down and to soften my email or tone/body language when giving input verbally</a:t>
                      </a:r>
                    </a:p>
                  </a:txBody>
                  <a:tcPr/>
                </a:tc>
                <a:extLst>
                  <a:ext uri="{0D108BD9-81ED-4DB2-BD59-A6C34878D82A}">
                    <a16:rowId xmlns:a16="http://schemas.microsoft.com/office/drawing/2014/main" val="3703004837"/>
                  </a:ext>
                </a:extLst>
              </a:tr>
              <a:tr h="370840">
                <a:tc>
                  <a:txBody>
                    <a:bodyPr/>
                    <a:lstStyle/>
                    <a:p>
                      <a:r>
                        <a:rPr lang="en-US" sz="1600" dirty="0"/>
                        <a:t>I like direct interaction</a:t>
                      </a:r>
                    </a:p>
                  </a:txBody>
                  <a:tcPr/>
                </a:tc>
                <a:tc>
                  <a:txBody>
                    <a:bodyPr/>
                    <a:lstStyle/>
                    <a:p>
                      <a:r>
                        <a:rPr lang="en-US" sz="1600" dirty="0"/>
                        <a:t>To respond to long emails with “interesting – please come talk to me”. I need to provide lots of face time even when I am feeling too busy (walk </a:t>
                      </a:r>
                      <a:r>
                        <a:rPr lang="en-US" sz="1600" dirty="0" err="1"/>
                        <a:t>thrus</a:t>
                      </a:r>
                      <a:r>
                        <a:rPr lang="en-US" sz="1600" dirty="0"/>
                        <a:t>, coffee time)</a:t>
                      </a:r>
                    </a:p>
                  </a:txBody>
                  <a:tcPr/>
                </a:tc>
                <a:extLst>
                  <a:ext uri="{0D108BD9-81ED-4DB2-BD59-A6C34878D82A}">
                    <a16:rowId xmlns:a16="http://schemas.microsoft.com/office/drawing/2014/main" val="2324835934"/>
                  </a:ext>
                </a:extLst>
              </a:tr>
              <a:tr h="370840">
                <a:tc>
                  <a:txBody>
                    <a:bodyPr/>
                    <a:lstStyle/>
                    <a:p>
                      <a:r>
                        <a:rPr lang="en-US" sz="1600" dirty="0"/>
                        <a:t>I like spontaneity and exploration</a:t>
                      </a:r>
                    </a:p>
                  </a:txBody>
                  <a:tcPr/>
                </a:tc>
                <a:tc>
                  <a:txBody>
                    <a:bodyPr/>
                    <a:lstStyle/>
                    <a:p>
                      <a:r>
                        <a:rPr lang="en-US" sz="1600" dirty="0"/>
                        <a:t>Before I bring up a last minute idea or change, to ask myself 1) who is on the receiving end of this and 2) does this really matter this time</a:t>
                      </a:r>
                    </a:p>
                  </a:txBody>
                  <a:tcPr/>
                </a:tc>
                <a:extLst>
                  <a:ext uri="{0D108BD9-81ED-4DB2-BD59-A6C34878D82A}">
                    <a16:rowId xmlns:a16="http://schemas.microsoft.com/office/drawing/2014/main" val="3391231449"/>
                  </a:ext>
                </a:extLst>
              </a:tr>
              <a:tr h="370840">
                <a:tc>
                  <a:txBody>
                    <a:bodyPr/>
                    <a:lstStyle/>
                    <a:p>
                      <a:r>
                        <a:rPr lang="en-US" sz="1600" dirty="0"/>
                        <a:t>I have strong opinions….and am willing to change them</a:t>
                      </a:r>
                    </a:p>
                  </a:txBody>
                  <a:tcPr/>
                </a:tc>
                <a:tc>
                  <a:txBody>
                    <a:bodyPr/>
                    <a:lstStyle/>
                    <a:p>
                      <a:r>
                        <a:rPr lang="en-US" sz="1600" dirty="0"/>
                        <a:t>To ask some open-ended questions before stating my opinion; should give people a timeframe for revisiting</a:t>
                      </a:r>
                    </a:p>
                  </a:txBody>
                  <a:tcPr/>
                </a:tc>
                <a:extLst>
                  <a:ext uri="{0D108BD9-81ED-4DB2-BD59-A6C34878D82A}">
                    <a16:rowId xmlns:a16="http://schemas.microsoft.com/office/drawing/2014/main" val="1312208132"/>
                  </a:ext>
                </a:extLst>
              </a:tr>
              <a:tr h="370840">
                <a:tc>
                  <a:txBody>
                    <a:bodyPr/>
                    <a:lstStyle/>
                    <a:p>
                      <a:r>
                        <a:rPr lang="en-US" sz="1600" dirty="0"/>
                        <a:t>I am a morning person and am really not my best in the afternoon or early evening</a:t>
                      </a:r>
                    </a:p>
                  </a:txBody>
                  <a:tcPr/>
                </a:tc>
                <a:tc>
                  <a:txBody>
                    <a:bodyPr/>
                    <a:lstStyle/>
                    <a:p>
                      <a:r>
                        <a:rPr lang="en-US" sz="1600" dirty="0"/>
                        <a:t>That some people are not, or cannot be, morning people. I should take an afternoon walk and come back available to meet/talk</a:t>
                      </a:r>
                    </a:p>
                  </a:txBody>
                  <a:tcPr/>
                </a:tc>
                <a:extLst>
                  <a:ext uri="{0D108BD9-81ED-4DB2-BD59-A6C34878D82A}">
                    <a16:rowId xmlns:a16="http://schemas.microsoft.com/office/drawing/2014/main" val="964082601"/>
                  </a:ext>
                </a:extLst>
              </a:tr>
            </a:tbl>
          </a:graphicData>
        </a:graphic>
      </p:graphicFrame>
    </p:spTree>
    <p:extLst>
      <p:ext uri="{BB962C8B-B14F-4D97-AF65-F5344CB8AC3E}">
        <p14:creationId xmlns:p14="http://schemas.microsoft.com/office/powerpoint/2010/main" val="117488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456-3793-DB42-BF97-73F713562943}"/>
              </a:ext>
            </a:extLst>
          </p:cNvPr>
          <p:cNvSpPr>
            <a:spLocks noGrp="1"/>
          </p:cNvSpPr>
          <p:nvPr>
            <p:ph type="title"/>
          </p:nvPr>
        </p:nvSpPr>
        <p:spPr/>
        <p:txBody>
          <a:bodyPr/>
          <a:lstStyle/>
          <a:p>
            <a:pPr algn="ctr"/>
            <a:r>
              <a:rPr lang="en-US" dirty="0"/>
              <a:t>A Bit About Feedback</a:t>
            </a:r>
          </a:p>
        </p:txBody>
      </p:sp>
      <p:sp>
        <p:nvSpPr>
          <p:cNvPr id="3" name="Content Placeholder 2">
            <a:extLst>
              <a:ext uri="{FF2B5EF4-FFF2-40B4-BE49-F238E27FC236}">
                <a16:creationId xmlns:a16="http://schemas.microsoft.com/office/drawing/2014/main" id="{93BFB4B4-27F8-A64C-B36B-FCD2041A1902}"/>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13518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C044-48C6-EF40-8B6D-3F3953C51708}"/>
              </a:ext>
            </a:extLst>
          </p:cNvPr>
          <p:cNvSpPr>
            <a:spLocks noGrp="1"/>
          </p:cNvSpPr>
          <p:nvPr>
            <p:ph type="title"/>
          </p:nvPr>
        </p:nvSpPr>
        <p:spPr/>
        <p:txBody>
          <a:bodyPr/>
          <a:lstStyle/>
          <a:p>
            <a:pPr algn="ctr"/>
            <a:r>
              <a:rPr lang="en-US" sz="3600" dirty="0"/>
              <a:t>Feedback</a:t>
            </a:r>
          </a:p>
        </p:txBody>
      </p:sp>
      <p:sp>
        <p:nvSpPr>
          <p:cNvPr id="3" name="Content Placeholder 2">
            <a:extLst>
              <a:ext uri="{FF2B5EF4-FFF2-40B4-BE49-F238E27FC236}">
                <a16:creationId xmlns:a16="http://schemas.microsoft.com/office/drawing/2014/main" id="{23ABAF30-7C34-7F42-9A87-01F3EA62FB18}"/>
              </a:ext>
            </a:extLst>
          </p:cNvPr>
          <p:cNvSpPr>
            <a:spLocks noGrp="1"/>
          </p:cNvSpPr>
          <p:nvPr>
            <p:ph idx="1"/>
          </p:nvPr>
        </p:nvSpPr>
        <p:spPr>
          <a:xfrm>
            <a:off x="152400" y="1828800"/>
            <a:ext cx="8839200" cy="4495800"/>
          </a:xfrm>
        </p:spPr>
        <p:txBody>
          <a:bodyPr/>
          <a:lstStyle/>
          <a:p>
            <a:r>
              <a:rPr lang="en-US" dirty="0"/>
              <a:t>All of the information available to you about you everyday</a:t>
            </a:r>
          </a:p>
          <a:p>
            <a:pPr lvl="1">
              <a:buSzPct val="85000"/>
              <a:buFont typeface="Wingdings" pitchFamily="2" charset="2"/>
              <a:buChar char="q"/>
            </a:pPr>
            <a:r>
              <a:rPr lang="en-US" sz="2000" dirty="0"/>
              <a:t>Formal and informal</a:t>
            </a:r>
          </a:p>
          <a:p>
            <a:pPr lvl="1">
              <a:buSzPct val="85000"/>
              <a:buFont typeface="Wingdings" pitchFamily="2" charset="2"/>
              <a:buChar char="q"/>
            </a:pPr>
            <a:r>
              <a:rPr lang="en-US" sz="2000" dirty="0"/>
              <a:t>Spoken and unspoken</a:t>
            </a:r>
          </a:p>
          <a:p>
            <a:pPr lvl="1">
              <a:buSzPct val="85000"/>
              <a:buFont typeface="Wingdings" pitchFamily="2" charset="2"/>
              <a:buChar char="q"/>
            </a:pPr>
            <a:r>
              <a:rPr lang="en-US" sz="2000" dirty="0"/>
              <a:t>Direct and indirect</a:t>
            </a:r>
          </a:p>
          <a:p>
            <a:pPr lvl="1">
              <a:buSzPct val="85000"/>
              <a:buFont typeface="Wingdings" pitchFamily="2" charset="2"/>
              <a:buChar char="q"/>
            </a:pPr>
            <a:r>
              <a:rPr lang="en-US" sz="2000" dirty="0"/>
              <a:t>Invited and uninvited</a:t>
            </a:r>
          </a:p>
          <a:p>
            <a:pPr marL="457200" lvl="1" indent="0">
              <a:buSzPct val="85000"/>
              <a:buNone/>
            </a:pPr>
            <a:endParaRPr lang="en-US" sz="2000" dirty="0"/>
          </a:p>
          <a:p>
            <a:pPr lvl="1">
              <a:buSzPct val="85000"/>
              <a:buFont typeface="Wingdings" pitchFamily="2" charset="2"/>
              <a:buChar char="q"/>
            </a:pPr>
            <a:endParaRPr lang="en-US" sz="2000" dirty="0"/>
          </a:p>
          <a:p>
            <a:pPr lvl="1">
              <a:buSzPct val="85000"/>
              <a:buFont typeface="Wingdings" pitchFamily="2" charset="2"/>
              <a:buChar char="q"/>
            </a:pPr>
            <a:endParaRPr lang="en-US" sz="2000" dirty="0"/>
          </a:p>
        </p:txBody>
      </p:sp>
    </p:spTree>
    <p:extLst>
      <p:ext uri="{BB962C8B-B14F-4D97-AF65-F5344CB8AC3E}">
        <p14:creationId xmlns:p14="http://schemas.microsoft.com/office/powerpoint/2010/main" val="504309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C044-48C6-EF40-8B6D-3F3953C51708}"/>
              </a:ext>
            </a:extLst>
          </p:cNvPr>
          <p:cNvSpPr>
            <a:spLocks noGrp="1"/>
          </p:cNvSpPr>
          <p:nvPr>
            <p:ph type="title"/>
          </p:nvPr>
        </p:nvSpPr>
        <p:spPr/>
        <p:txBody>
          <a:bodyPr/>
          <a:lstStyle/>
          <a:p>
            <a:pPr algn="ctr"/>
            <a:r>
              <a:rPr lang="en-US" sz="3600" dirty="0"/>
              <a:t>Feedback</a:t>
            </a:r>
          </a:p>
        </p:txBody>
      </p:sp>
      <p:sp>
        <p:nvSpPr>
          <p:cNvPr id="3" name="Content Placeholder 2">
            <a:extLst>
              <a:ext uri="{FF2B5EF4-FFF2-40B4-BE49-F238E27FC236}">
                <a16:creationId xmlns:a16="http://schemas.microsoft.com/office/drawing/2014/main" id="{23ABAF30-7C34-7F42-9A87-01F3EA62FB18}"/>
              </a:ext>
            </a:extLst>
          </p:cNvPr>
          <p:cNvSpPr>
            <a:spLocks noGrp="1"/>
          </p:cNvSpPr>
          <p:nvPr>
            <p:ph idx="1"/>
          </p:nvPr>
        </p:nvSpPr>
        <p:spPr>
          <a:xfrm>
            <a:off x="152400" y="1828800"/>
            <a:ext cx="8839200" cy="4495800"/>
          </a:xfrm>
        </p:spPr>
        <p:txBody>
          <a:bodyPr/>
          <a:lstStyle/>
          <a:p>
            <a:r>
              <a:rPr lang="en-US" dirty="0"/>
              <a:t>All of the information available to you about yourself everyday</a:t>
            </a:r>
          </a:p>
          <a:p>
            <a:pPr lvl="1">
              <a:buSzPct val="85000"/>
              <a:buFont typeface="Wingdings" pitchFamily="2" charset="2"/>
              <a:buChar char="q"/>
            </a:pPr>
            <a:r>
              <a:rPr lang="en-US" sz="2000" dirty="0"/>
              <a:t>Formal and informal</a:t>
            </a:r>
          </a:p>
          <a:p>
            <a:pPr lvl="1">
              <a:buSzPct val="85000"/>
              <a:buFont typeface="Wingdings" pitchFamily="2" charset="2"/>
              <a:buChar char="q"/>
            </a:pPr>
            <a:r>
              <a:rPr lang="en-US" sz="2000" dirty="0"/>
              <a:t>Spoken and unspoken</a:t>
            </a:r>
          </a:p>
          <a:p>
            <a:pPr lvl="1">
              <a:buSzPct val="85000"/>
              <a:buFont typeface="Wingdings" pitchFamily="2" charset="2"/>
              <a:buChar char="q"/>
            </a:pPr>
            <a:r>
              <a:rPr lang="en-US" sz="2000" dirty="0"/>
              <a:t>Direct and indirect</a:t>
            </a:r>
          </a:p>
          <a:p>
            <a:pPr lvl="1">
              <a:buSzPct val="85000"/>
              <a:buFont typeface="Wingdings" pitchFamily="2" charset="2"/>
              <a:buChar char="q"/>
            </a:pPr>
            <a:r>
              <a:rPr lang="en-US" sz="2000" dirty="0"/>
              <a:t>Invited and uninvited</a:t>
            </a:r>
          </a:p>
          <a:p>
            <a:pPr>
              <a:buSzPct val="125000"/>
              <a:buFont typeface="Wingdings" pitchFamily="2" charset="2"/>
              <a:buChar char="§"/>
            </a:pPr>
            <a:r>
              <a:rPr lang="en-US" dirty="0"/>
              <a:t>Challenge is to</a:t>
            </a:r>
          </a:p>
          <a:p>
            <a:pPr lvl="1">
              <a:buSzPct val="85000"/>
              <a:buFont typeface="Wingdings" pitchFamily="2" charset="2"/>
              <a:buChar char="q"/>
            </a:pPr>
            <a:r>
              <a:rPr lang="en-US" sz="2000" dirty="0"/>
              <a:t>Decide what is feedback and what is not feedback </a:t>
            </a:r>
          </a:p>
          <a:p>
            <a:pPr lvl="1">
              <a:buSzPct val="85000"/>
              <a:buFont typeface="Wingdings" pitchFamily="2" charset="2"/>
              <a:buChar char="q"/>
            </a:pPr>
            <a:r>
              <a:rPr lang="en-US" sz="2000" dirty="0"/>
              <a:t>Understand all of the things that derail us from being receptive to feedback </a:t>
            </a:r>
          </a:p>
          <a:p>
            <a:pPr lvl="1">
              <a:buSzPct val="85000"/>
              <a:buFont typeface="Wingdings" pitchFamily="2" charset="2"/>
              <a:buChar char="q"/>
            </a:pPr>
            <a:r>
              <a:rPr lang="en-US" sz="2000" dirty="0"/>
              <a:t>Determine what is right about the feedback, if anything, and what is wrong about it</a:t>
            </a:r>
          </a:p>
          <a:p>
            <a:pPr lvl="1">
              <a:buSzPct val="85000"/>
              <a:buFont typeface="Wingdings" pitchFamily="2" charset="2"/>
              <a:buChar char="q"/>
            </a:pPr>
            <a:endParaRPr lang="en-US" sz="2000" dirty="0"/>
          </a:p>
          <a:p>
            <a:pPr lvl="1">
              <a:buSzPct val="85000"/>
              <a:buFont typeface="Wingdings" pitchFamily="2" charset="2"/>
              <a:buChar char="q"/>
            </a:pPr>
            <a:endParaRPr lang="en-US" sz="2000" dirty="0"/>
          </a:p>
        </p:txBody>
      </p:sp>
    </p:spTree>
    <p:extLst>
      <p:ext uri="{BB962C8B-B14F-4D97-AF65-F5344CB8AC3E}">
        <p14:creationId xmlns:p14="http://schemas.microsoft.com/office/powerpoint/2010/main" val="424142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914400"/>
            <a:ext cx="8229600" cy="990600"/>
          </a:xfrm>
        </p:spPr>
        <p:txBody>
          <a:bodyPr/>
          <a:lstStyle/>
          <a:p>
            <a:pPr algn="ctr"/>
            <a:r>
              <a:rPr lang="en-US" sz="3600" dirty="0">
                <a:latin typeface="Arial" charset="0"/>
                <a:ea typeface="ＭＳ Ｐゴシック" charset="0"/>
              </a:rPr>
              <a:t>Three General Types of Feedback</a:t>
            </a:r>
          </a:p>
        </p:txBody>
      </p:sp>
      <p:sp>
        <p:nvSpPr>
          <p:cNvPr id="17410" name="Content Placeholder 2"/>
          <p:cNvSpPr>
            <a:spLocks noGrp="1"/>
          </p:cNvSpPr>
          <p:nvPr>
            <p:ph idx="1"/>
          </p:nvPr>
        </p:nvSpPr>
        <p:spPr>
          <a:xfrm>
            <a:off x="457200" y="1676400"/>
            <a:ext cx="8229600" cy="2667000"/>
          </a:xfrm>
        </p:spPr>
        <p:txBody>
          <a:bodyPr/>
          <a:lstStyle/>
          <a:p>
            <a:r>
              <a:rPr lang="en-US" dirty="0">
                <a:latin typeface="Arial" charset="0"/>
                <a:ea typeface="ＭＳ Ｐゴシック" charset="0"/>
              </a:rPr>
              <a:t>Appreciation Feedback</a:t>
            </a:r>
          </a:p>
          <a:p>
            <a:pPr lvl="1">
              <a:buSzPct val="85000"/>
              <a:buFont typeface="Wingdings" pitchFamily="2" charset="2"/>
              <a:buChar char="q"/>
            </a:pPr>
            <a:r>
              <a:rPr lang="en-US" sz="2000" dirty="0">
                <a:latin typeface="Arial" charset="0"/>
                <a:ea typeface="ＭＳ Ｐゴシック" charset="0"/>
              </a:rPr>
              <a:t>To motivate and encourage</a:t>
            </a:r>
          </a:p>
          <a:p>
            <a:r>
              <a:rPr lang="en-US" dirty="0">
                <a:latin typeface="Arial" charset="0"/>
                <a:ea typeface="ＭＳ Ｐゴシック" charset="0"/>
              </a:rPr>
              <a:t>Coaching Feedback</a:t>
            </a:r>
          </a:p>
          <a:p>
            <a:pPr lvl="1">
              <a:buSzPct val="85000"/>
              <a:buFont typeface="Wingdings" pitchFamily="2" charset="2"/>
              <a:buChar char="q"/>
            </a:pPr>
            <a:r>
              <a:rPr lang="en-US" sz="2000" dirty="0">
                <a:latin typeface="Arial" charset="0"/>
                <a:ea typeface="ＭＳ Ｐゴシック" charset="0"/>
              </a:rPr>
              <a:t>To change the way you do something and to help you increase your knowledge, skills or abilities</a:t>
            </a:r>
          </a:p>
          <a:p>
            <a:r>
              <a:rPr lang="en-US" dirty="0">
                <a:latin typeface="Arial" charset="0"/>
                <a:ea typeface="ＭＳ Ｐゴシック" charset="0"/>
              </a:rPr>
              <a:t>Evaluation Feedback </a:t>
            </a:r>
          </a:p>
          <a:p>
            <a:pPr lvl="1">
              <a:buClr>
                <a:schemeClr val="accent1"/>
              </a:buClr>
              <a:buSzPct val="85000"/>
              <a:buFont typeface="Wingdings" pitchFamily="2" charset="2"/>
              <a:buChar char="q"/>
            </a:pPr>
            <a:r>
              <a:rPr lang="en-US" sz="2000" dirty="0">
                <a:latin typeface="Arial" charset="0"/>
                <a:ea typeface="ＭＳ Ｐゴシック" charset="0"/>
              </a:rPr>
              <a:t>To let you know where you stand and to address/clarify expectations</a:t>
            </a:r>
          </a:p>
          <a:p>
            <a:pPr lvl="1">
              <a:buClr>
                <a:schemeClr val="accent1"/>
              </a:buClr>
              <a:buSzPct val="85000"/>
              <a:buFont typeface="Wingdings" pitchFamily="2" charset="2"/>
              <a:buChar char="q"/>
            </a:pPr>
            <a:endParaRPr lang="en-US" sz="2000" dirty="0">
              <a:latin typeface="Arial" charset="0"/>
              <a:ea typeface="ＭＳ Ｐゴシック" charset="0"/>
            </a:endParaRPr>
          </a:p>
          <a:p>
            <a:pPr>
              <a:buSzPct val="125000"/>
              <a:buFont typeface="Wingdings" pitchFamily="2" charset="2"/>
              <a:buChar char="§"/>
            </a:pPr>
            <a:r>
              <a:rPr lang="en-US" dirty="0">
                <a:latin typeface="Arial" charset="0"/>
                <a:ea typeface="ＭＳ Ｐゴシック" charset="0"/>
              </a:rPr>
              <a:t>We are all different in how we respond to feedback and in the types and amount of feedback we wish to receive</a:t>
            </a:r>
          </a:p>
          <a:p>
            <a:pPr>
              <a:buSzPct val="125000"/>
              <a:buFont typeface="Wingdings" pitchFamily="2" charset="2"/>
              <a:buChar char="§"/>
            </a:pPr>
            <a:endParaRPr lang="en-US" dirty="0">
              <a:latin typeface="Arial" charset="0"/>
              <a:ea typeface="ＭＳ Ｐゴシック" charset="0"/>
            </a:endParaRPr>
          </a:p>
          <a:p>
            <a:pPr>
              <a:buClr>
                <a:schemeClr val="accent1"/>
              </a:buClr>
              <a:buSzPct val="85000"/>
              <a:buFont typeface="Wingdings" pitchFamily="2" charset="2"/>
              <a:buChar char="q"/>
            </a:pPr>
            <a:endParaRPr lang="en-US" dirty="0">
              <a:latin typeface="Arial" charset="0"/>
              <a:ea typeface="ＭＳ Ｐゴシック" charset="0"/>
            </a:endParaRPr>
          </a:p>
          <a:p>
            <a:pPr>
              <a:buClr>
                <a:schemeClr val="accent1"/>
              </a:buClr>
              <a:buSzPct val="85000"/>
              <a:buFont typeface="Wingdings" pitchFamily="2" charset="2"/>
              <a:buChar char="q"/>
            </a:pPr>
            <a:endParaRPr lang="en-US" dirty="0">
              <a:latin typeface="Arial" charset="0"/>
              <a:ea typeface="ＭＳ Ｐゴシック" charset="0"/>
            </a:endParaRPr>
          </a:p>
          <a:p>
            <a:pPr marL="457200" lvl="1" indent="0">
              <a:buNone/>
            </a:pPr>
            <a:endParaRPr lang="en-US" dirty="0">
              <a:latin typeface="Arial" charset="0"/>
              <a:ea typeface="ＭＳ Ｐゴシック" charset="0"/>
            </a:endParaRPr>
          </a:p>
          <a:p>
            <a:pPr marL="0" indent="0">
              <a:buNone/>
            </a:pPr>
            <a:endParaRPr lang="en-US" dirty="0">
              <a:latin typeface="Arial" charset="0"/>
              <a:ea typeface="ＭＳ Ｐゴシック" charset="0"/>
            </a:endParaRPr>
          </a:p>
          <a:p>
            <a:endParaRPr lang="en-US" dirty="0">
              <a:latin typeface="Arial" charset="0"/>
              <a:ea typeface="ＭＳ Ｐゴシック" charset="0"/>
            </a:endParaRPr>
          </a:p>
        </p:txBody>
      </p:sp>
    </p:spTree>
    <p:extLst>
      <p:ext uri="{BB962C8B-B14F-4D97-AF65-F5344CB8AC3E}">
        <p14:creationId xmlns:p14="http://schemas.microsoft.com/office/powerpoint/2010/main" val="4065643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838200"/>
            <a:ext cx="8229600" cy="990600"/>
          </a:xfrm>
        </p:spPr>
        <p:txBody>
          <a:bodyPr/>
          <a:lstStyle/>
          <a:p>
            <a:pPr algn="ctr"/>
            <a:r>
              <a:rPr lang="en-US" sz="3600" dirty="0">
                <a:latin typeface="Arial" charset="0"/>
                <a:ea typeface="ＭＳ Ｐゴシック" charset="0"/>
              </a:rPr>
              <a:t>Why Feedback Is Often Difficult to Receive</a:t>
            </a:r>
          </a:p>
        </p:txBody>
      </p:sp>
      <p:sp>
        <p:nvSpPr>
          <p:cNvPr id="19459" name="Content Placeholder 2"/>
          <p:cNvSpPr>
            <a:spLocks noGrp="1"/>
          </p:cNvSpPr>
          <p:nvPr>
            <p:ph idx="1"/>
          </p:nvPr>
        </p:nvSpPr>
        <p:spPr>
          <a:xfrm>
            <a:off x="228600" y="2286000"/>
            <a:ext cx="8686800" cy="4267200"/>
          </a:xfrm>
        </p:spPr>
        <p:txBody>
          <a:bodyPr/>
          <a:lstStyle/>
          <a:p>
            <a:pPr>
              <a:buSzPct val="125000"/>
              <a:buFont typeface="Wingdings" charset="2"/>
              <a:buChar char="§"/>
              <a:defRPr/>
            </a:pPr>
            <a:r>
              <a:rPr lang="en-US" dirty="0">
                <a:latin typeface="Arial" charset="0"/>
                <a:ea typeface="ＭＳ Ｐゴシック" charset="0"/>
              </a:rPr>
              <a:t>Tension between two human needs: to grow and develop as an individual AND to be accepted for who we are</a:t>
            </a:r>
          </a:p>
          <a:p>
            <a:pPr>
              <a:buSzPct val="125000"/>
              <a:buFont typeface="Wingdings" charset="2"/>
              <a:buChar char="§"/>
              <a:defRPr/>
            </a:pPr>
            <a:r>
              <a:rPr lang="en-US" dirty="0">
                <a:latin typeface="Arial" charset="0"/>
                <a:ea typeface="ＭＳ Ｐゴシック" charset="0"/>
              </a:rPr>
              <a:t>May bring up painful memories/experiences from the past</a:t>
            </a:r>
          </a:p>
          <a:p>
            <a:pPr>
              <a:buSzPct val="125000"/>
              <a:buFont typeface="Wingdings" charset="2"/>
              <a:buChar char="§"/>
              <a:defRPr/>
            </a:pPr>
            <a:r>
              <a:rPr lang="en-US" dirty="0">
                <a:latin typeface="Arial" charset="0"/>
                <a:ea typeface="ＭＳ Ｐゴシック" charset="0"/>
              </a:rPr>
              <a:t>Cognitive distortions impact the stories we tell ourselves about the implications of the feedback</a:t>
            </a:r>
          </a:p>
          <a:p>
            <a:pPr marL="0" indent="0">
              <a:buSzPct val="125000"/>
              <a:buNone/>
              <a:defRPr/>
            </a:pPr>
            <a:endParaRPr lang="en-US" dirty="0">
              <a:latin typeface="Arial" charset="0"/>
              <a:ea typeface="ＭＳ Ｐゴシック" charset="0"/>
            </a:endParaRPr>
          </a:p>
          <a:p>
            <a:pPr>
              <a:buSzPct val="125000"/>
              <a:buFont typeface="Wingdings" charset="2"/>
              <a:buChar char="§"/>
              <a:defRPr/>
            </a:pPr>
            <a:r>
              <a:rPr lang="en-US" dirty="0">
                <a:latin typeface="Arial" charset="0"/>
                <a:ea typeface="ＭＳ Ｐゴシック" charset="0"/>
              </a:rPr>
              <a:t>Especially difficult when the feedback touches on a part of our “highly valued” self</a:t>
            </a:r>
          </a:p>
          <a:p>
            <a:pPr>
              <a:buSzPct val="125000"/>
              <a:buFont typeface="Wingdings" charset="2"/>
              <a:buChar char="§"/>
              <a:defRPr/>
            </a:pPr>
            <a:r>
              <a:rPr lang="en-US" dirty="0">
                <a:latin typeface="Arial" charset="0"/>
                <a:ea typeface="ＭＳ Ｐゴシック" charset="0"/>
              </a:rPr>
              <a:t>And made worse because feedback is often not delivered very well</a:t>
            </a:r>
          </a:p>
          <a:p>
            <a:pPr lvl="1">
              <a:defRPr/>
            </a:pPr>
            <a:endParaRPr lang="en-US" dirty="0">
              <a:latin typeface="Arial" charset="0"/>
              <a:ea typeface="ＭＳ Ｐゴシック" charset="0"/>
            </a:endParaRPr>
          </a:p>
        </p:txBody>
      </p:sp>
    </p:spTree>
    <p:extLst>
      <p:ext uri="{BB962C8B-B14F-4D97-AF65-F5344CB8AC3E}">
        <p14:creationId xmlns:p14="http://schemas.microsoft.com/office/powerpoint/2010/main" val="239463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A5D6-FF88-1345-8530-BD0BB8B88630}"/>
              </a:ext>
            </a:extLst>
          </p:cNvPr>
          <p:cNvSpPr>
            <a:spLocks noGrp="1"/>
          </p:cNvSpPr>
          <p:nvPr>
            <p:ph type="title"/>
          </p:nvPr>
        </p:nvSpPr>
        <p:spPr/>
        <p:txBody>
          <a:bodyPr/>
          <a:lstStyle/>
          <a:p>
            <a:pPr algn="ctr"/>
            <a:r>
              <a:rPr lang="en-US" sz="3600" dirty="0"/>
              <a:t>First Principles</a:t>
            </a:r>
          </a:p>
        </p:txBody>
      </p:sp>
      <p:sp>
        <p:nvSpPr>
          <p:cNvPr id="3" name="Content Placeholder 2">
            <a:extLst>
              <a:ext uri="{FF2B5EF4-FFF2-40B4-BE49-F238E27FC236}">
                <a16:creationId xmlns:a16="http://schemas.microsoft.com/office/drawing/2014/main" id="{32A1F7EE-4959-2647-B920-E97A60360AB8}"/>
              </a:ext>
            </a:extLst>
          </p:cNvPr>
          <p:cNvSpPr>
            <a:spLocks noGrp="1"/>
          </p:cNvSpPr>
          <p:nvPr>
            <p:ph idx="1"/>
          </p:nvPr>
        </p:nvSpPr>
        <p:spPr>
          <a:xfrm>
            <a:off x="457200" y="1981200"/>
            <a:ext cx="8229600" cy="4648200"/>
          </a:xfrm>
        </p:spPr>
        <p:txBody>
          <a:bodyPr/>
          <a:lstStyle/>
          <a:p>
            <a:r>
              <a:rPr lang="en-US" dirty="0"/>
              <a:t>When giving or receiving feedback, it is important to consider</a:t>
            </a:r>
          </a:p>
          <a:p>
            <a:pPr lvl="1">
              <a:buSzPct val="85000"/>
              <a:buFont typeface="Wingdings" pitchFamily="2" charset="2"/>
              <a:buChar char="q"/>
            </a:pPr>
            <a:r>
              <a:rPr lang="en-US" sz="2000" dirty="0"/>
              <a:t>our communication style</a:t>
            </a:r>
          </a:p>
          <a:p>
            <a:pPr lvl="1">
              <a:buSzPct val="85000"/>
              <a:buFont typeface="Wingdings" pitchFamily="2" charset="2"/>
              <a:buChar char="q"/>
            </a:pPr>
            <a:r>
              <a:rPr lang="en-US" sz="2000" dirty="0"/>
              <a:t>the communication style of the other party</a:t>
            </a:r>
          </a:p>
          <a:p>
            <a:r>
              <a:rPr lang="en-US" dirty="0"/>
              <a:t>While remembering</a:t>
            </a:r>
          </a:p>
          <a:p>
            <a:pPr lvl="1">
              <a:buSzPct val="85000"/>
              <a:buFont typeface="Wingdings" pitchFamily="2" charset="2"/>
              <a:buChar char="q"/>
            </a:pPr>
            <a:r>
              <a:rPr lang="en-US" sz="2000" dirty="0"/>
              <a:t>The impact of any power difference</a:t>
            </a:r>
          </a:p>
          <a:p>
            <a:pPr lvl="1"/>
            <a:endParaRPr lang="en-US" dirty="0"/>
          </a:p>
          <a:p>
            <a:r>
              <a:rPr lang="en-US" dirty="0"/>
              <a:t>KEY POINT: develop your emotional intelligence and resilience if you want to stay open to feedback, even (especially?) when delivered poorly.</a:t>
            </a:r>
          </a:p>
          <a:p>
            <a:endParaRPr lang="en-US" dirty="0"/>
          </a:p>
          <a:p>
            <a:pPr lvl="1"/>
            <a:endParaRPr lang="en-US" dirty="0"/>
          </a:p>
          <a:p>
            <a:pPr lvl="1"/>
            <a:endParaRPr lang="en-US" dirty="0"/>
          </a:p>
        </p:txBody>
      </p:sp>
    </p:spTree>
    <p:extLst>
      <p:ext uri="{BB962C8B-B14F-4D97-AF65-F5344CB8AC3E}">
        <p14:creationId xmlns:p14="http://schemas.microsoft.com/office/powerpoint/2010/main" val="36396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Journaling For Later</a:t>
            </a:r>
          </a:p>
        </p:txBody>
      </p:sp>
      <p:sp>
        <p:nvSpPr>
          <p:cNvPr id="3" name="Content Placeholder 2"/>
          <p:cNvSpPr>
            <a:spLocks noGrp="1"/>
          </p:cNvSpPr>
          <p:nvPr>
            <p:ph idx="1"/>
          </p:nvPr>
        </p:nvSpPr>
        <p:spPr/>
        <p:txBody>
          <a:bodyPr/>
          <a:lstStyle/>
          <a:p>
            <a:pPr marL="0" indent="0">
              <a:buNone/>
            </a:pPr>
            <a:r>
              <a:rPr lang="en-US" dirty="0"/>
              <a:t>Think of a time when you received some difficult feedback about something you really cared about. What strategies did you use so that you could stay calm as you talked with your colleague? What went well; what did not go well and why do you think that is?</a:t>
            </a:r>
          </a:p>
          <a:p>
            <a:pPr marL="0" indent="0">
              <a:buNone/>
            </a:pPr>
            <a:endParaRPr lang="en-US" dirty="0"/>
          </a:p>
          <a:p>
            <a:pPr marL="0" indent="0">
              <a:buNone/>
            </a:pPr>
            <a:r>
              <a:rPr lang="en-US" dirty="0"/>
              <a:t>Think of a time when you had to give someone you cared about difficult feedback. What strategies did you use so that you could stay calm as you talked with your colleague? What went well; what did not go well and why do you think that is?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7573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5DAB-9985-6541-9D97-E31ADA132E8E}"/>
              </a:ext>
            </a:extLst>
          </p:cNvPr>
          <p:cNvSpPr>
            <a:spLocks noGrp="1"/>
          </p:cNvSpPr>
          <p:nvPr>
            <p:ph type="title"/>
          </p:nvPr>
        </p:nvSpPr>
        <p:spPr/>
        <p:txBody>
          <a:bodyPr/>
          <a:lstStyle/>
          <a:p>
            <a:pPr algn="ctr"/>
            <a:r>
              <a:rPr lang="en-US" dirty="0"/>
              <a:t>What Tends to Get in the Way</a:t>
            </a:r>
          </a:p>
        </p:txBody>
      </p:sp>
      <p:sp>
        <p:nvSpPr>
          <p:cNvPr id="3" name="Content Placeholder 2">
            <a:extLst>
              <a:ext uri="{FF2B5EF4-FFF2-40B4-BE49-F238E27FC236}">
                <a16:creationId xmlns:a16="http://schemas.microsoft.com/office/drawing/2014/main" id="{5C59C44B-EF13-6F49-BC4E-48E159E21C55}"/>
              </a:ext>
            </a:extLst>
          </p:cNvPr>
          <p:cNvSpPr>
            <a:spLocks noGrp="1"/>
          </p:cNvSpPr>
          <p:nvPr>
            <p:ph idx="1"/>
          </p:nvPr>
        </p:nvSpPr>
        <p:spPr/>
        <p:txBody>
          <a:bodyPr/>
          <a:lstStyle/>
          <a:p>
            <a:r>
              <a:rPr lang="en-US" dirty="0"/>
              <a:t>Our stress response</a:t>
            </a:r>
          </a:p>
          <a:p>
            <a:pPr lvl="1">
              <a:buSzPct val="85000"/>
              <a:buFont typeface="Wingdings" pitchFamily="2" charset="2"/>
              <a:buChar char="q"/>
            </a:pPr>
            <a:r>
              <a:rPr lang="en-US" sz="2000" dirty="0"/>
              <a:t>When faced with a threat, we tend to react using our flight, fright, freeze response </a:t>
            </a:r>
          </a:p>
          <a:p>
            <a:r>
              <a:rPr lang="en-US" dirty="0"/>
              <a:t>Our cognitive distortions </a:t>
            </a:r>
          </a:p>
          <a:p>
            <a:pPr lvl="1">
              <a:buSzPct val="85000"/>
              <a:buFont typeface="Wingdings" pitchFamily="2" charset="2"/>
              <a:buChar char="q"/>
            </a:pPr>
            <a:r>
              <a:rPr lang="en-US" sz="2000" dirty="0"/>
              <a:t>Especially catastrophizing, mind reading, fortune telling, and all-or-nothing thinking</a:t>
            </a:r>
          </a:p>
          <a:p>
            <a:r>
              <a:rPr lang="en-US" dirty="0"/>
              <a:t>Triggers</a:t>
            </a:r>
          </a:p>
          <a:p>
            <a:pPr lvl="1">
              <a:buSzPct val="85000"/>
              <a:buFont typeface="Wingdings" pitchFamily="2" charset="2"/>
              <a:buChar char="q"/>
            </a:pPr>
            <a:r>
              <a:rPr lang="en-US" sz="2000" dirty="0"/>
              <a:t>Truth</a:t>
            </a:r>
          </a:p>
          <a:p>
            <a:pPr lvl="1">
              <a:buSzPct val="85000"/>
              <a:buFont typeface="Wingdings" pitchFamily="2" charset="2"/>
              <a:buChar char="q"/>
            </a:pPr>
            <a:r>
              <a:rPr lang="en-US" sz="2000" dirty="0"/>
              <a:t>Relationship</a:t>
            </a:r>
          </a:p>
          <a:p>
            <a:pPr lvl="1">
              <a:buSzPct val="85000"/>
              <a:buFont typeface="Wingdings" pitchFamily="2" charset="2"/>
              <a:buChar char="q"/>
            </a:pPr>
            <a:r>
              <a:rPr lang="en-US" sz="2000" dirty="0"/>
              <a:t>Identity</a:t>
            </a:r>
          </a:p>
          <a:p>
            <a:pPr lvl="1"/>
            <a:endParaRPr lang="en-US" dirty="0"/>
          </a:p>
        </p:txBody>
      </p:sp>
    </p:spTree>
    <p:extLst>
      <p:ext uri="{BB962C8B-B14F-4D97-AF65-F5344CB8AC3E}">
        <p14:creationId xmlns:p14="http://schemas.microsoft.com/office/powerpoint/2010/main" val="245578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9DE5-09CC-A94F-A21C-66B7B115B1A3}"/>
              </a:ext>
            </a:extLst>
          </p:cNvPr>
          <p:cNvSpPr>
            <a:spLocks noGrp="1"/>
          </p:cNvSpPr>
          <p:nvPr>
            <p:ph type="title"/>
          </p:nvPr>
        </p:nvSpPr>
        <p:spPr>
          <a:xfrm>
            <a:off x="457200" y="838200"/>
            <a:ext cx="8229600" cy="990600"/>
          </a:xfrm>
        </p:spPr>
        <p:txBody>
          <a:bodyPr/>
          <a:lstStyle/>
          <a:p>
            <a:pPr algn="ctr"/>
            <a:r>
              <a:rPr lang="en-US" sz="3600" dirty="0"/>
              <a:t>Common Triggers That Get In the Way</a:t>
            </a:r>
          </a:p>
        </p:txBody>
      </p:sp>
      <p:sp>
        <p:nvSpPr>
          <p:cNvPr id="3" name="Content Placeholder 2">
            <a:extLst>
              <a:ext uri="{FF2B5EF4-FFF2-40B4-BE49-F238E27FC236}">
                <a16:creationId xmlns:a16="http://schemas.microsoft.com/office/drawing/2014/main" id="{DFB86FA4-C11E-E14F-9F95-C8783B07EAD7}"/>
              </a:ext>
            </a:extLst>
          </p:cNvPr>
          <p:cNvSpPr>
            <a:spLocks noGrp="1"/>
          </p:cNvSpPr>
          <p:nvPr>
            <p:ph idx="1"/>
          </p:nvPr>
        </p:nvSpPr>
        <p:spPr>
          <a:xfrm>
            <a:off x="457200" y="1219200"/>
            <a:ext cx="8229600" cy="4953000"/>
          </a:xfrm>
        </p:spPr>
        <p:txBody>
          <a:bodyPr/>
          <a:lstStyle/>
          <a:p>
            <a:pPr marL="0" indent="0">
              <a:buNone/>
            </a:pPr>
            <a:endParaRPr lang="en-US" dirty="0"/>
          </a:p>
          <a:p>
            <a:r>
              <a:rPr lang="en-US" b="1" dirty="0"/>
              <a:t>Truth triggers </a:t>
            </a:r>
            <a:r>
              <a:rPr lang="en-US" dirty="0"/>
              <a:t>– we question the accuracy of the feedback. </a:t>
            </a:r>
          </a:p>
          <a:p>
            <a:pPr lvl="1">
              <a:buSzPct val="85000"/>
              <a:buFont typeface="Wingdings" pitchFamily="2" charset="2"/>
              <a:buChar char="q"/>
            </a:pPr>
            <a:r>
              <a:rPr lang="en-US" sz="2000" dirty="0"/>
              <a:t>Even when some of the feedback is inaccurate, it is likely some of it is not.</a:t>
            </a:r>
          </a:p>
          <a:p>
            <a:r>
              <a:rPr lang="en-US" b="1" dirty="0"/>
              <a:t>Relationship triggers </a:t>
            </a:r>
            <a:r>
              <a:rPr lang="en-US" dirty="0"/>
              <a:t>– we question, or don’t like/trust, the person providing the feedback</a:t>
            </a:r>
          </a:p>
          <a:p>
            <a:pPr lvl="1">
              <a:buSzPct val="85000"/>
              <a:buFont typeface="Wingdings" pitchFamily="2" charset="2"/>
              <a:buChar char="q"/>
            </a:pPr>
            <a:r>
              <a:rPr lang="en-US" sz="2000" dirty="0"/>
              <a:t>Does it totally matter?</a:t>
            </a:r>
          </a:p>
          <a:p>
            <a:r>
              <a:rPr lang="en-US" b="1" dirty="0"/>
              <a:t>Identity triggers </a:t>
            </a:r>
            <a:r>
              <a:rPr lang="en-US" dirty="0"/>
              <a:t>–the feedback challenges my view of self? </a:t>
            </a:r>
          </a:p>
          <a:p>
            <a:pPr lvl="1">
              <a:buSzPct val="85000"/>
              <a:buFont typeface="Wingdings" pitchFamily="2" charset="2"/>
              <a:buChar char="q"/>
            </a:pPr>
            <a:r>
              <a:rPr lang="en-US" sz="2000" dirty="0"/>
              <a:t>Finding your growth mindset, use resources and talk to supporters to find perspective helps here.</a:t>
            </a:r>
          </a:p>
          <a:p>
            <a:pPr lvl="1">
              <a:buSzPct val="85000"/>
              <a:buFont typeface="Wingdings" pitchFamily="2" charset="2"/>
              <a:buChar char="q"/>
            </a:pPr>
            <a:endParaRPr lang="en-US" sz="2000" dirty="0"/>
          </a:p>
        </p:txBody>
      </p:sp>
      <p:sp>
        <p:nvSpPr>
          <p:cNvPr id="4" name="TextBox 3">
            <a:extLst>
              <a:ext uri="{FF2B5EF4-FFF2-40B4-BE49-F238E27FC236}">
                <a16:creationId xmlns:a16="http://schemas.microsoft.com/office/drawing/2014/main" id="{16348E7C-2C1E-2543-AA0F-6991814EDE78}"/>
              </a:ext>
            </a:extLst>
          </p:cNvPr>
          <p:cNvSpPr txBox="1"/>
          <p:nvPr/>
        </p:nvSpPr>
        <p:spPr>
          <a:xfrm>
            <a:off x="76200" y="6304820"/>
            <a:ext cx="8839200" cy="307777"/>
          </a:xfrm>
          <a:prstGeom prst="rect">
            <a:avLst/>
          </a:prstGeom>
          <a:noFill/>
        </p:spPr>
        <p:txBody>
          <a:bodyPr wrap="square" rtlCol="0">
            <a:spAutoFit/>
          </a:bodyPr>
          <a:lstStyle/>
          <a:p>
            <a:pPr algn="l"/>
            <a:r>
              <a:rPr lang="en-US" sz="1400" dirty="0"/>
              <a:t>Thanks for the Feedback: the Science and Art of Receiving Feedback Well; Stone and </a:t>
            </a:r>
            <a:r>
              <a:rPr lang="en-US" sz="1400" dirty="0" err="1"/>
              <a:t>Heen</a:t>
            </a:r>
            <a:endParaRPr lang="en-US" sz="1400" dirty="0"/>
          </a:p>
        </p:txBody>
      </p:sp>
    </p:spTree>
    <p:extLst>
      <p:ext uri="{BB962C8B-B14F-4D97-AF65-F5344CB8AC3E}">
        <p14:creationId xmlns:p14="http://schemas.microsoft.com/office/powerpoint/2010/main" val="384197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027B-F6AF-E249-9518-692DF3334F4A}"/>
              </a:ext>
            </a:extLst>
          </p:cNvPr>
          <p:cNvSpPr>
            <a:spLocks noGrp="1"/>
          </p:cNvSpPr>
          <p:nvPr>
            <p:ph type="title"/>
          </p:nvPr>
        </p:nvSpPr>
        <p:spPr>
          <a:xfrm>
            <a:off x="443345" y="838200"/>
            <a:ext cx="8229600" cy="990600"/>
          </a:xfrm>
        </p:spPr>
        <p:txBody>
          <a:bodyPr/>
          <a:lstStyle/>
          <a:p>
            <a:pPr algn="ctr"/>
            <a:r>
              <a:rPr lang="en-US" dirty="0" err="1"/>
              <a:t>JoHari</a:t>
            </a:r>
            <a:r>
              <a:rPr lang="en-US" dirty="0"/>
              <a:t> Window</a:t>
            </a:r>
          </a:p>
        </p:txBody>
      </p:sp>
      <p:graphicFrame>
        <p:nvGraphicFramePr>
          <p:cNvPr id="4" name="Content Placeholder 3">
            <a:extLst>
              <a:ext uri="{FF2B5EF4-FFF2-40B4-BE49-F238E27FC236}">
                <a16:creationId xmlns:a16="http://schemas.microsoft.com/office/drawing/2014/main" id="{F1C844EE-9282-3F49-975D-274DDE666C8F}"/>
              </a:ext>
            </a:extLst>
          </p:cNvPr>
          <p:cNvGraphicFramePr>
            <a:graphicFrameLocks noGrp="1"/>
          </p:cNvGraphicFramePr>
          <p:nvPr>
            <p:ph idx="1"/>
            <p:extLst>
              <p:ext uri="{D42A27DB-BD31-4B8C-83A1-F6EECF244321}">
                <p14:modId xmlns:p14="http://schemas.microsoft.com/office/powerpoint/2010/main" val="2736996109"/>
              </p:ext>
            </p:extLst>
          </p:nvPr>
        </p:nvGraphicFramePr>
        <p:xfrm>
          <a:off x="457200" y="1981200"/>
          <a:ext cx="8229600" cy="34747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1870188647"/>
                    </a:ext>
                  </a:extLst>
                </a:gridCol>
                <a:gridCol w="4114800">
                  <a:extLst>
                    <a:ext uri="{9D8B030D-6E8A-4147-A177-3AD203B41FA5}">
                      <a16:colId xmlns:a16="http://schemas.microsoft.com/office/drawing/2014/main" val="1105663441"/>
                    </a:ext>
                  </a:extLst>
                </a:gridCol>
              </a:tblGrid>
              <a:tr h="370840">
                <a:tc>
                  <a:txBody>
                    <a:bodyPr/>
                    <a:lstStyle/>
                    <a:p>
                      <a:pPr algn="ctr"/>
                      <a:r>
                        <a:rPr lang="en-US" sz="2400" b="1" dirty="0"/>
                        <a:t>Blind Self</a:t>
                      </a:r>
                    </a:p>
                    <a:p>
                      <a:endParaRPr lang="en-US" sz="2000" dirty="0"/>
                    </a:p>
                    <a:p>
                      <a:pPr algn="ctr"/>
                      <a:r>
                        <a:rPr lang="en-US" sz="2000" b="0" dirty="0"/>
                        <a:t>Information about you that you don’t know but others know</a:t>
                      </a:r>
                    </a:p>
                    <a:p>
                      <a:pPr algn="ctr"/>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Open Self</a:t>
                      </a:r>
                    </a:p>
                    <a:p>
                      <a:pPr algn="ctr"/>
                      <a:endParaRPr lang="en-US" sz="2400" b="1" dirty="0"/>
                    </a:p>
                    <a:p>
                      <a:pPr algn="ctr"/>
                      <a:r>
                        <a:rPr lang="en-US" sz="2000" b="0" dirty="0"/>
                        <a:t>Information about you that both you and others know</a:t>
                      </a:r>
                    </a:p>
                    <a:p>
                      <a:pPr algn="ctr"/>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889520"/>
                  </a:ext>
                </a:extLst>
              </a:tr>
              <a:tr h="370840">
                <a:tc>
                  <a:txBody>
                    <a:bodyPr/>
                    <a:lstStyle/>
                    <a:p>
                      <a:pPr algn="ctr"/>
                      <a:r>
                        <a:rPr lang="en-US" sz="2400" b="1" dirty="0"/>
                        <a:t>Unknown Self</a:t>
                      </a:r>
                    </a:p>
                    <a:p>
                      <a:pPr algn="ctr"/>
                      <a:endParaRPr lang="en-US" sz="2000" b="1" dirty="0"/>
                    </a:p>
                    <a:p>
                      <a:pPr algn="ctr"/>
                      <a:r>
                        <a:rPr lang="en-US" sz="2000" b="0" i="0" dirty="0"/>
                        <a:t>Information about you that neither you nor others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Hidden Self</a:t>
                      </a:r>
                    </a:p>
                    <a:p>
                      <a:pPr algn="ctr"/>
                      <a:endParaRPr lang="en-US" sz="2400" b="1" dirty="0"/>
                    </a:p>
                    <a:p>
                      <a:pPr algn="ctr"/>
                      <a:r>
                        <a:rPr lang="en-US" sz="2000" dirty="0"/>
                        <a:t>Information about you that you know but others don’t know</a:t>
                      </a:r>
                    </a:p>
                    <a:p>
                      <a:pPr algn="ctr"/>
                      <a:endParaRPr lang="en-US" sz="20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359052"/>
                  </a:ext>
                </a:extLst>
              </a:tr>
            </a:tbl>
          </a:graphicData>
        </a:graphic>
      </p:graphicFrame>
      <p:sp>
        <p:nvSpPr>
          <p:cNvPr id="5" name="TextBox 4">
            <a:extLst>
              <a:ext uri="{FF2B5EF4-FFF2-40B4-BE49-F238E27FC236}">
                <a16:creationId xmlns:a16="http://schemas.microsoft.com/office/drawing/2014/main" id="{3D0A72E6-3ABB-E94B-94EE-7669B414E3CB}"/>
              </a:ext>
            </a:extLst>
          </p:cNvPr>
          <p:cNvSpPr txBox="1"/>
          <p:nvPr/>
        </p:nvSpPr>
        <p:spPr>
          <a:xfrm>
            <a:off x="1395845" y="5943600"/>
            <a:ext cx="6324600" cy="830997"/>
          </a:xfrm>
          <a:prstGeom prst="rect">
            <a:avLst/>
          </a:prstGeom>
          <a:noFill/>
        </p:spPr>
        <p:txBody>
          <a:bodyPr wrap="square" rtlCol="0">
            <a:spAutoFit/>
          </a:bodyPr>
          <a:lstStyle/>
          <a:p>
            <a:r>
              <a:rPr lang="en-US" sz="1600" dirty="0"/>
              <a:t>Originally articulated by Drs. Joseph </a:t>
            </a:r>
            <a:r>
              <a:rPr lang="en-US" sz="1600" dirty="0" err="1"/>
              <a:t>Luft</a:t>
            </a:r>
            <a:r>
              <a:rPr lang="en-US" sz="1600" dirty="0"/>
              <a:t> and Harry Ingham </a:t>
            </a:r>
            <a:r>
              <a:rPr lang="en-US" sz="1600" dirty="0">
                <a:hlinkClick r:id="rId2"/>
              </a:rPr>
              <a:t>https://www.startofhappiness.com/using-the-johari-window-for-self-awareness/</a:t>
            </a:r>
            <a:endParaRPr lang="en-US" sz="1600" dirty="0"/>
          </a:p>
        </p:txBody>
      </p:sp>
    </p:spTree>
    <p:extLst>
      <p:ext uri="{BB962C8B-B14F-4D97-AF65-F5344CB8AC3E}">
        <p14:creationId xmlns:p14="http://schemas.microsoft.com/office/powerpoint/2010/main" val="383570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B68C-66B9-FD4B-93AA-66A2190A477F}"/>
              </a:ext>
            </a:extLst>
          </p:cNvPr>
          <p:cNvSpPr>
            <a:spLocks noGrp="1"/>
          </p:cNvSpPr>
          <p:nvPr>
            <p:ph type="title"/>
          </p:nvPr>
        </p:nvSpPr>
        <p:spPr/>
        <p:txBody>
          <a:bodyPr/>
          <a:lstStyle/>
          <a:p>
            <a:pPr algn="ctr"/>
            <a:r>
              <a:rPr lang="en-US" sz="3600" dirty="0"/>
              <a:t>To Become Feedback Savvy</a:t>
            </a:r>
          </a:p>
        </p:txBody>
      </p:sp>
      <p:sp>
        <p:nvSpPr>
          <p:cNvPr id="3" name="Content Placeholder 2">
            <a:extLst>
              <a:ext uri="{FF2B5EF4-FFF2-40B4-BE49-F238E27FC236}">
                <a16:creationId xmlns:a16="http://schemas.microsoft.com/office/drawing/2014/main" id="{3ECFD1CC-865C-A644-90C5-0B03082A6379}"/>
              </a:ext>
            </a:extLst>
          </p:cNvPr>
          <p:cNvSpPr>
            <a:spLocks noGrp="1"/>
          </p:cNvSpPr>
          <p:nvPr>
            <p:ph idx="1"/>
          </p:nvPr>
        </p:nvSpPr>
        <p:spPr/>
        <p:txBody>
          <a:bodyPr/>
          <a:lstStyle/>
          <a:p>
            <a:r>
              <a:rPr lang="en-US" dirty="0"/>
              <a:t>We need to understand and find ways to work with </a:t>
            </a:r>
          </a:p>
          <a:p>
            <a:pPr lvl="1">
              <a:buSzPct val="85000"/>
              <a:buFont typeface="Wingdings" pitchFamily="2" charset="2"/>
              <a:buChar char="q"/>
            </a:pPr>
            <a:r>
              <a:rPr lang="en-US" sz="2000" dirty="0"/>
              <a:t>our typical stress and feedback response</a:t>
            </a:r>
          </a:p>
          <a:p>
            <a:pPr lvl="1">
              <a:buSzPct val="85000"/>
              <a:buFont typeface="Wingdings" pitchFamily="2" charset="2"/>
              <a:buChar char="q"/>
            </a:pPr>
            <a:r>
              <a:rPr lang="en-US" sz="2000" dirty="0"/>
              <a:t>our go-to cognitive distortions</a:t>
            </a:r>
          </a:p>
          <a:p>
            <a:pPr lvl="1">
              <a:buSzPct val="85000"/>
              <a:buFont typeface="Wingdings" pitchFamily="2" charset="2"/>
              <a:buChar char="q"/>
            </a:pPr>
            <a:r>
              <a:rPr lang="en-US" sz="2000" dirty="0"/>
              <a:t>our communication and meta-communication styles, and how they might impact an interaction</a:t>
            </a:r>
          </a:p>
          <a:p>
            <a:pPr lvl="1">
              <a:buSzPct val="85000"/>
              <a:buFont typeface="Wingdings" pitchFamily="2" charset="2"/>
              <a:buChar char="q"/>
            </a:pPr>
            <a:r>
              <a:rPr lang="en-US" sz="2000" dirty="0"/>
              <a:t>our cultural lenses and how we move in hierarchical structures</a:t>
            </a:r>
          </a:p>
          <a:p>
            <a:pPr marL="457200" lvl="1" indent="0">
              <a:buNone/>
            </a:pPr>
            <a:endParaRPr lang="en-US" dirty="0"/>
          </a:p>
        </p:txBody>
      </p:sp>
    </p:spTree>
    <p:extLst>
      <p:ext uri="{BB962C8B-B14F-4D97-AF65-F5344CB8AC3E}">
        <p14:creationId xmlns:p14="http://schemas.microsoft.com/office/powerpoint/2010/main" val="135203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4413-97C1-EC4E-A05E-A530B39CF104}"/>
              </a:ext>
            </a:extLst>
          </p:cNvPr>
          <p:cNvSpPr>
            <a:spLocks noGrp="1"/>
          </p:cNvSpPr>
          <p:nvPr>
            <p:ph type="title"/>
          </p:nvPr>
        </p:nvSpPr>
        <p:spPr/>
        <p:txBody>
          <a:bodyPr/>
          <a:lstStyle/>
          <a:p>
            <a:pPr algn="ctr"/>
            <a:r>
              <a:rPr lang="en-US" sz="3600" dirty="0"/>
              <a:t>Consider Three Time Periods</a:t>
            </a:r>
          </a:p>
        </p:txBody>
      </p:sp>
      <p:sp>
        <p:nvSpPr>
          <p:cNvPr id="4" name="TextBox 3">
            <a:extLst>
              <a:ext uri="{FF2B5EF4-FFF2-40B4-BE49-F238E27FC236}">
                <a16:creationId xmlns:a16="http://schemas.microsoft.com/office/drawing/2014/main" id="{ACE9A31A-B368-AF4C-B485-56CD427EEFBE}"/>
              </a:ext>
            </a:extLst>
          </p:cNvPr>
          <p:cNvSpPr txBox="1"/>
          <p:nvPr/>
        </p:nvSpPr>
        <p:spPr>
          <a:xfrm>
            <a:off x="533400" y="1981200"/>
            <a:ext cx="2057400" cy="2677656"/>
          </a:xfrm>
          <a:prstGeom prst="rect">
            <a:avLst/>
          </a:prstGeom>
          <a:noFill/>
          <a:ln>
            <a:solidFill>
              <a:schemeClr val="tx1"/>
            </a:solidFill>
          </a:ln>
        </p:spPr>
        <p:txBody>
          <a:bodyPr wrap="square" rtlCol="0">
            <a:spAutoFit/>
          </a:bodyPr>
          <a:lstStyle/>
          <a:p>
            <a:r>
              <a:rPr lang="en-US" b="1" dirty="0"/>
              <a:t>The Past</a:t>
            </a:r>
          </a:p>
          <a:p>
            <a:r>
              <a:rPr lang="en-US" sz="1800" dirty="0"/>
              <a:t> </a:t>
            </a:r>
          </a:p>
          <a:p>
            <a:r>
              <a:rPr lang="en-US" sz="1800" dirty="0"/>
              <a:t>What happened to bring us to now?</a:t>
            </a:r>
          </a:p>
          <a:p>
            <a:endParaRPr lang="en-US" sz="1800" dirty="0"/>
          </a:p>
          <a:p>
            <a:r>
              <a:rPr lang="en-US" sz="1800" dirty="0"/>
              <a:t>Two components:</a:t>
            </a:r>
          </a:p>
          <a:p>
            <a:r>
              <a:rPr lang="en-US" sz="1800" dirty="0"/>
              <a:t>Data</a:t>
            </a:r>
          </a:p>
          <a:p>
            <a:r>
              <a:rPr lang="en-US" sz="1800" dirty="0"/>
              <a:t>+</a:t>
            </a:r>
          </a:p>
          <a:p>
            <a:r>
              <a:rPr lang="en-US" sz="1800" dirty="0"/>
              <a:t>interpretation</a:t>
            </a:r>
          </a:p>
        </p:txBody>
      </p:sp>
      <p:sp>
        <p:nvSpPr>
          <p:cNvPr id="5" name="TextBox 4">
            <a:extLst>
              <a:ext uri="{FF2B5EF4-FFF2-40B4-BE49-F238E27FC236}">
                <a16:creationId xmlns:a16="http://schemas.microsoft.com/office/drawing/2014/main" id="{3E24C53B-16C2-4640-A6C5-0ECBDDAAADCE}"/>
              </a:ext>
            </a:extLst>
          </p:cNvPr>
          <p:cNvSpPr txBox="1"/>
          <p:nvPr/>
        </p:nvSpPr>
        <p:spPr>
          <a:xfrm>
            <a:off x="3581400" y="1981200"/>
            <a:ext cx="2209800" cy="2677656"/>
          </a:xfrm>
          <a:prstGeom prst="rect">
            <a:avLst/>
          </a:prstGeom>
          <a:noFill/>
          <a:ln>
            <a:solidFill>
              <a:schemeClr val="tx1"/>
            </a:solidFill>
          </a:ln>
        </p:spPr>
        <p:txBody>
          <a:bodyPr wrap="square" rtlCol="0">
            <a:spAutoFit/>
          </a:bodyPr>
          <a:lstStyle/>
          <a:p>
            <a:r>
              <a:rPr lang="en-US" b="1" dirty="0"/>
              <a:t>The Present</a:t>
            </a:r>
          </a:p>
          <a:p>
            <a:endParaRPr lang="en-US" sz="1800" dirty="0"/>
          </a:p>
          <a:p>
            <a:r>
              <a:rPr lang="en-US" sz="1800" dirty="0"/>
              <a:t>What am I thinking and feeling now?</a:t>
            </a:r>
          </a:p>
          <a:p>
            <a:endParaRPr lang="en-US" sz="1800" dirty="0"/>
          </a:p>
          <a:p>
            <a:r>
              <a:rPr lang="en-US" sz="1800" dirty="0"/>
              <a:t>Triggers</a:t>
            </a:r>
          </a:p>
          <a:p>
            <a:r>
              <a:rPr lang="en-US" sz="1800" dirty="0"/>
              <a:t>Emotions </a:t>
            </a:r>
          </a:p>
          <a:p>
            <a:r>
              <a:rPr lang="en-US" sz="1800" dirty="0"/>
              <a:t>Physical sensations</a:t>
            </a:r>
          </a:p>
          <a:p>
            <a:r>
              <a:rPr lang="en-US" sz="1800" dirty="0"/>
              <a:t>Distortions</a:t>
            </a:r>
          </a:p>
        </p:txBody>
      </p:sp>
      <p:sp>
        <p:nvSpPr>
          <p:cNvPr id="6" name="TextBox 5">
            <a:extLst>
              <a:ext uri="{FF2B5EF4-FFF2-40B4-BE49-F238E27FC236}">
                <a16:creationId xmlns:a16="http://schemas.microsoft.com/office/drawing/2014/main" id="{AF7303B6-5AD1-BD40-8CB0-062F6F876F29}"/>
              </a:ext>
            </a:extLst>
          </p:cNvPr>
          <p:cNvSpPr txBox="1"/>
          <p:nvPr/>
        </p:nvSpPr>
        <p:spPr>
          <a:xfrm>
            <a:off x="6553200" y="1981200"/>
            <a:ext cx="2133600" cy="2677656"/>
          </a:xfrm>
          <a:prstGeom prst="rect">
            <a:avLst/>
          </a:prstGeom>
          <a:noFill/>
          <a:ln>
            <a:solidFill>
              <a:schemeClr val="tx1"/>
            </a:solidFill>
          </a:ln>
        </p:spPr>
        <p:txBody>
          <a:bodyPr wrap="square" rtlCol="0">
            <a:spAutoFit/>
          </a:bodyPr>
          <a:lstStyle/>
          <a:p>
            <a:r>
              <a:rPr lang="en-US" b="1" dirty="0"/>
              <a:t>The Future</a:t>
            </a:r>
          </a:p>
          <a:p>
            <a:endParaRPr lang="en-US" sz="1800" dirty="0"/>
          </a:p>
          <a:p>
            <a:r>
              <a:rPr lang="en-US" sz="1800" dirty="0"/>
              <a:t>What should I do moving forward?</a:t>
            </a:r>
          </a:p>
          <a:p>
            <a:endParaRPr lang="en-US" sz="1800" dirty="0"/>
          </a:p>
          <a:p>
            <a:r>
              <a:rPr lang="en-US" sz="1800" dirty="0"/>
              <a:t>Two Components:</a:t>
            </a:r>
            <a:br>
              <a:rPr lang="en-US" sz="1800" dirty="0"/>
            </a:br>
            <a:r>
              <a:rPr lang="en-US" sz="1800" dirty="0"/>
              <a:t>Behavior change</a:t>
            </a:r>
          </a:p>
          <a:p>
            <a:r>
              <a:rPr lang="en-US" sz="1800" dirty="0"/>
              <a:t>+ </a:t>
            </a:r>
          </a:p>
          <a:p>
            <a:r>
              <a:rPr lang="en-US" sz="1800" dirty="0"/>
              <a:t>follow-up</a:t>
            </a:r>
          </a:p>
        </p:txBody>
      </p:sp>
    </p:spTree>
    <p:extLst>
      <p:ext uri="{BB962C8B-B14F-4D97-AF65-F5344CB8AC3E}">
        <p14:creationId xmlns:p14="http://schemas.microsoft.com/office/powerpoint/2010/main" val="128673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pPr algn="ctr"/>
            <a:r>
              <a:rPr lang="en-US" dirty="0"/>
              <a:t>Tips For Receiving Feedback (I)</a:t>
            </a:r>
          </a:p>
        </p:txBody>
      </p:sp>
      <p:sp>
        <p:nvSpPr>
          <p:cNvPr id="3" name="Content Placeholder 2"/>
          <p:cNvSpPr>
            <a:spLocks noGrp="1"/>
          </p:cNvSpPr>
          <p:nvPr>
            <p:ph idx="1"/>
          </p:nvPr>
        </p:nvSpPr>
        <p:spPr>
          <a:xfrm>
            <a:off x="457200" y="1676400"/>
            <a:ext cx="8229600" cy="4724400"/>
          </a:xfrm>
        </p:spPr>
        <p:txBody>
          <a:bodyPr/>
          <a:lstStyle/>
          <a:p>
            <a:r>
              <a:rPr lang="en-US" dirty="0"/>
              <a:t>Know your feedback and stress response and have go-to strategies for staying calm in the moment</a:t>
            </a:r>
            <a:endParaRPr lang="en-US" sz="2000" dirty="0"/>
          </a:p>
          <a:p>
            <a:r>
              <a:rPr lang="en-US" dirty="0"/>
              <a:t>Pay attention to physical signals and notice what is happening in the moment; pay attention to the other person as well</a:t>
            </a:r>
          </a:p>
          <a:p>
            <a:r>
              <a:rPr lang="en-US" dirty="0"/>
              <a:t>Ask for time if you need it; if given time, prepare</a:t>
            </a:r>
          </a:p>
          <a:p>
            <a:r>
              <a:rPr lang="en-US" dirty="0"/>
              <a:t>Do not get snagged by gross over-statements, generalizations and draconian pronouncements</a:t>
            </a:r>
          </a:p>
          <a:p>
            <a:r>
              <a:rPr lang="en-US" dirty="0"/>
              <a:t>Ask calm clarifying questions</a:t>
            </a:r>
          </a:p>
          <a:p>
            <a:pPr lvl="1">
              <a:buSzPct val="85000"/>
              <a:buFont typeface="Wingdings" pitchFamily="2" charset="2"/>
              <a:buChar char="q"/>
            </a:pPr>
            <a:r>
              <a:rPr lang="en-US" sz="2000" dirty="0"/>
              <a:t>How so? Can you say more? Could you elaborate? Would you mind giving me some examples? So if I understand you are saying….</a:t>
            </a:r>
          </a:p>
          <a:p>
            <a:pPr>
              <a:buSzPct val="125000"/>
              <a:buFont typeface="Wingdings" pitchFamily="2" charset="2"/>
              <a:buChar char="§"/>
            </a:pPr>
            <a:r>
              <a:rPr lang="en-US" dirty="0"/>
              <a:t>Take ownership and apologize when appropriate</a:t>
            </a:r>
          </a:p>
        </p:txBody>
      </p:sp>
    </p:spTree>
    <p:extLst>
      <p:ext uri="{BB962C8B-B14F-4D97-AF65-F5344CB8AC3E}">
        <p14:creationId xmlns:p14="http://schemas.microsoft.com/office/powerpoint/2010/main" val="24085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pPr algn="ctr"/>
            <a:r>
              <a:rPr lang="en-US" sz="3600" dirty="0"/>
              <a:t>Tips For Receiving Feedback (II)</a:t>
            </a:r>
          </a:p>
        </p:txBody>
      </p:sp>
      <p:sp>
        <p:nvSpPr>
          <p:cNvPr id="3" name="Content Placeholder 2"/>
          <p:cNvSpPr>
            <a:spLocks noGrp="1"/>
          </p:cNvSpPr>
          <p:nvPr>
            <p:ph idx="1"/>
          </p:nvPr>
        </p:nvSpPr>
        <p:spPr>
          <a:xfrm>
            <a:off x="457200" y="1447800"/>
            <a:ext cx="8229600" cy="4572000"/>
          </a:xfrm>
        </p:spPr>
        <p:txBody>
          <a:bodyPr/>
          <a:lstStyle/>
          <a:p>
            <a:r>
              <a:rPr lang="en-US" dirty="0"/>
              <a:t>Learn to differentiate between your feelings, the distortions you are telling yourself and the actual feedback</a:t>
            </a:r>
            <a:endParaRPr lang="en-US" sz="2000" dirty="0"/>
          </a:p>
          <a:p>
            <a:pPr>
              <a:buSzPct val="125000"/>
              <a:buFont typeface="Wingdings" charset="2"/>
              <a:buChar char="§"/>
            </a:pPr>
            <a:r>
              <a:rPr lang="en-US" dirty="0"/>
              <a:t>Accept that you can’t control how others see you and how others deliver feedback</a:t>
            </a:r>
          </a:p>
          <a:p>
            <a:pPr>
              <a:buSzPct val="125000"/>
              <a:buFont typeface="Wingdings" charset="2"/>
              <a:buChar char="§"/>
            </a:pPr>
            <a:r>
              <a:rPr lang="en-US" dirty="0"/>
              <a:t>Appreciate that your goal is to disregard what is not helpful and focus on what is</a:t>
            </a:r>
          </a:p>
          <a:p>
            <a:pPr>
              <a:buSzPct val="125000"/>
              <a:buFont typeface="Wingdings" charset="2"/>
              <a:buChar char="§"/>
            </a:pPr>
            <a:r>
              <a:rPr lang="en-US" dirty="0"/>
              <a:t>Find the learning opportunity in the setback</a:t>
            </a:r>
            <a:endParaRPr lang="en-US" sz="2000" dirty="0"/>
          </a:p>
          <a:p>
            <a:pPr>
              <a:buSzPct val="125000"/>
              <a:buFont typeface="Wingdings" pitchFamily="2" charset="2"/>
              <a:buChar char="§"/>
            </a:pPr>
            <a:r>
              <a:rPr lang="en-US" dirty="0"/>
              <a:t>Take wellness, resilience, leadership and management courses</a:t>
            </a:r>
          </a:p>
        </p:txBody>
      </p:sp>
    </p:spTree>
    <p:extLst>
      <p:ext uri="{BB962C8B-B14F-4D97-AF65-F5344CB8AC3E}">
        <p14:creationId xmlns:p14="http://schemas.microsoft.com/office/powerpoint/2010/main" val="31523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FB68-5464-DE45-8C94-DF7274B2F4BE}"/>
              </a:ext>
            </a:extLst>
          </p:cNvPr>
          <p:cNvSpPr>
            <a:spLocks noGrp="1"/>
          </p:cNvSpPr>
          <p:nvPr>
            <p:ph type="title"/>
          </p:nvPr>
        </p:nvSpPr>
        <p:spPr>
          <a:xfrm>
            <a:off x="457200" y="762000"/>
            <a:ext cx="8229600" cy="990600"/>
          </a:xfrm>
        </p:spPr>
        <p:txBody>
          <a:bodyPr/>
          <a:lstStyle/>
          <a:p>
            <a:pPr algn="ctr"/>
            <a:r>
              <a:rPr lang="en-US" sz="3600" dirty="0"/>
              <a:t>Helpful Readings – Personality and Work styles</a:t>
            </a:r>
          </a:p>
        </p:txBody>
      </p:sp>
      <p:pic>
        <p:nvPicPr>
          <p:cNvPr id="4" name="Picture 3">
            <a:extLst>
              <a:ext uri="{FF2B5EF4-FFF2-40B4-BE49-F238E27FC236}">
                <a16:creationId xmlns:a16="http://schemas.microsoft.com/office/drawing/2014/main" id="{D8DCE593-3B99-3A40-A7F9-0E0D210FC1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098589"/>
            <a:ext cx="2285435" cy="3768811"/>
          </a:xfrm>
          <a:prstGeom prst="rect">
            <a:avLst/>
          </a:prstGeom>
        </p:spPr>
      </p:pic>
      <p:pic>
        <p:nvPicPr>
          <p:cNvPr id="8" name="Picture 7">
            <a:extLst>
              <a:ext uri="{FF2B5EF4-FFF2-40B4-BE49-F238E27FC236}">
                <a16:creationId xmlns:a16="http://schemas.microsoft.com/office/drawing/2014/main" id="{0EB5ABD2-02FD-424B-B0C3-A4AE9CAA4E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1" y="2086233"/>
            <a:ext cx="2328578" cy="3781167"/>
          </a:xfrm>
          <a:prstGeom prst="rect">
            <a:avLst/>
          </a:prstGeom>
        </p:spPr>
      </p:pic>
      <p:pic>
        <p:nvPicPr>
          <p:cNvPr id="9" name="Picture 8">
            <a:extLst>
              <a:ext uri="{FF2B5EF4-FFF2-40B4-BE49-F238E27FC236}">
                <a16:creationId xmlns:a16="http://schemas.microsoft.com/office/drawing/2014/main" id="{17F56763-DDA0-EE47-986E-81818AB7E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2057400"/>
            <a:ext cx="2681111" cy="3810000"/>
          </a:xfrm>
          <a:prstGeom prst="rect">
            <a:avLst/>
          </a:prstGeom>
        </p:spPr>
      </p:pic>
    </p:spTree>
    <p:extLst>
      <p:ext uri="{BB962C8B-B14F-4D97-AF65-F5344CB8AC3E}">
        <p14:creationId xmlns:p14="http://schemas.microsoft.com/office/powerpoint/2010/main" val="191181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99893EC-83E0-4648-AACC-F7E64457E618}"/>
              </a:ext>
            </a:extLst>
          </p:cNvPr>
          <p:cNvSpPr>
            <a:spLocks noGrp="1" noChangeArrowheads="1"/>
          </p:cNvSpPr>
          <p:nvPr>
            <p:ph type="title"/>
          </p:nvPr>
        </p:nvSpPr>
        <p:spPr>
          <a:xfrm>
            <a:off x="457200" y="685800"/>
            <a:ext cx="8229600" cy="990600"/>
          </a:xfrm>
        </p:spPr>
        <p:txBody>
          <a:bodyPr/>
          <a:lstStyle/>
          <a:p>
            <a:pPr algn="ctr"/>
            <a:r>
              <a:rPr lang="en-US" altLang="en-US" dirty="0">
                <a:ea typeface="ＭＳ Ｐゴシック" panose="020B0600070205080204" pitchFamily="34" charset="-128"/>
              </a:rPr>
              <a:t>Helpful Resources – Assertiveness/Feedback</a:t>
            </a:r>
          </a:p>
        </p:txBody>
      </p:sp>
      <p:pic>
        <p:nvPicPr>
          <p:cNvPr id="41986" name="Content Placeholder 3">
            <a:extLst>
              <a:ext uri="{FF2B5EF4-FFF2-40B4-BE49-F238E27FC236}">
                <a16:creationId xmlns:a16="http://schemas.microsoft.com/office/drawing/2014/main" id="{65E8D1EE-771D-DF42-A57E-CFF1E0FF30BF}"/>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2151062"/>
            <a:ext cx="3048000" cy="4630738"/>
          </a:xfrm>
        </p:spPr>
      </p:pic>
      <p:pic>
        <p:nvPicPr>
          <p:cNvPr id="2" name="Picture 1">
            <a:extLst>
              <a:ext uri="{FF2B5EF4-FFF2-40B4-BE49-F238E27FC236}">
                <a16:creationId xmlns:a16="http://schemas.microsoft.com/office/drawing/2014/main" id="{ABF9B2D6-5E56-0B47-A045-76FAC1991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4042" y="2409696"/>
            <a:ext cx="2803358" cy="4448304"/>
          </a:xfrm>
          <a:prstGeom prst="rect">
            <a:avLst/>
          </a:prstGeom>
          <a:ln>
            <a:solidFill>
              <a:schemeClr val="tx1"/>
            </a:solidFill>
          </a:ln>
        </p:spPr>
      </p:pic>
      <p:pic>
        <p:nvPicPr>
          <p:cNvPr id="3" name="Picture 2">
            <a:extLst>
              <a:ext uri="{FF2B5EF4-FFF2-40B4-BE49-F238E27FC236}">
                <a16:creationId xmlns:a16="http://schemas.microsoft.com/office/drawing/2014/main" id="{BCD187AB-214D-A846-B4C0-5656A2C43C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2842" y="2437770"/>
            <a:ext cx="2931990" cy="4249738"/>
          </a:xfrm>
          <a:prstGeom prst="rect">
            <a:avLst/>
          </a:prstGeom>
          <a:ln>
            <a:solidFill>
              <a:schemeClr val="tx1"/>
            </a:solidFill>
          </a:ln>
        </p:spPr>
      </p:pic>
    </p:spTree>
    <p:extLst>
      <p:ext uri="{BB962C8B-B14F-4D97-AF65-F5344CB8AC3E}">
        <p14:creationId xmlns:p14="http://schemas.microsoft.com/office/powerpoint/2010/main" val="183969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74A0-3F12-B747-ACC3-E8B946047D44}"/>
              </a:ext>
            </a:extLst>
          </p:cNvPr>
          <p:cNvSpPr>
            <a:spLocks noGrp="1"/>
          </p:cNvSpPr>
          <p:nvPr>
            <p:ph type="title"/>
          </p:nvPr>
        </p:nvSpPr>
        <p:spPr/>
        <p:txBody>
          <a:bodyPr/>
          <a:lstStyle/>
          <a:p>
            <a:pPr algn="ctr"/>
            <a:r>
              <a:rPr lang="en-US" dirty="0"/>
              <a:t>Helpful Resources - Leadership</a:t>
            </a:r>
          </a:p>
        </p:txBody>
      </p:sp>
      <p:pic>
        <p:nvPicPr>
          <p:cNvPr id="4" name="Picture 3">
            <a:extLst>
              <a:ext uri="{FF2B5EF4-FFF2-40B4-BE49-F238E27FC236}">
                <a16:creationId xmlns:a16="http://schemas.microsoft.com/office/drawing/2014/main" id="{65A203D4-CCA1-DC43-95D7-DAF08B4748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16" y="2135389"/>
            <a:ext cx="2701290" cy="3808211"/>
          </a:xfrm>
          <a:prstGeom prst="rect">
            <a:avLst/>
          </a:prstGeom>
        </p:spPr>
      </p:pic>
      <p:pic>
        <p:nvPicPr>
          <p:cNvPr id="5" name="Picture 4">
            <a:extLst>
              <a:ext uri="{FF2B5EF4-FFF2-40B4-BE49-F238E27FC236}">
                <a16:creationId xmlns:a16="http://schemas.microsoft.com/office/drawing/2014/main" id="{E4582203-3AE5-D846-A0D0-1AE89EA33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399" y="2057400"/>
            <a:ext cx="2831643" cy="3962400"/>
          </a:xfrm>
          <a:prstGeom prst="rect">
            <a:avLst/>
          </a:prstGeom>
        </p:spPr>
      </p:pic>
      <p:pic>
        <p:nvPicPr>
          <p:cNvPr id="6" name="Picture 5">
            <a:extLst>
              <a:ext uri="{FF2B5EF4-FFF2-40B4-BE49-F238E27FC236}">
                <a16:creationId xmlns:a16="http://schemas.microsoft.com/office/drawing/2014/main" id="{15FB71C8-03F2-7140-9AC6-31D78564E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2059191"/>
            <a:ext cx="2534134" cy="3810000"/>
          </a:xfrm>
          <a:prstGeom prst="rect">
            <a:avLst/>
          </a:prstGeom>
        </p:spPr>
      </p:pic>
    </p:spTree>
    <p:extLst>
      <p:ext uri="{BB962C8B-B14F-4D97-AF65-F5344CB8AC3E}">
        <p14:creationId xmlns:p14="http://schemas.microsoft.com/office/powerpoint/2010/main" val="2179214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5">
            <a:extLst>
              <a:ext uri="{FF2B5EF4-FFF2-40B4-BE49-F238E27FC236}">
                <a16:creationId xmlns:a16="http://schemas.microsoft.com/office/drawing/2014/main" id="{F8530DAB-941F-784A-B0AD-E1BD19CFAA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 y="4267200"/>
            <a:ext cx="19272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tle 1">
            <a:extLst>
              <a:ext uri="{FF2B5EF4-FFF2-40B4-BE49-F238E27FC236}">
                <a16:creationId xmlns:a16="http://schemas.microsoft.com/office/drawing/2014/main" id="{8066B196-0D47-634E-9815-4B1C01D00724}"/>
              </a:ext>
            </a:extLst>
          </p:cNvPr>
          <p:cNvSpPr>
            <a:spLocks noGrp="1" noChangeArrowheads="1"/>
          </p:cNvSpPr>
          <p:nvPr>
            <p:ph type="title"/>
          </p:nvPr>
        </p:nvSpPr>
        <p:spPr>
          <a:xfrm>
            <a:off x="457200" y="838200"/>
            <a:ext cx="8229600" cy="990600"/>
          </a:xfrm>
        </p:spPr>
        <p:txBody>
          <a:bodyPr/>
          <a:lstStyle/>
          <a:p>
            <a:pPr algn="ctr"/>
            <a:r>
              <a:rPr lang="en-US" altLang="en-US" dirty="0"/>
              <a:t>Helpful Resources - Diversity</a:t>
            </a:r>
          </a:p>
        </p:txBody>
      </p:sp>
      <p:pic>
        <p:nvPicPr>
          <p:cNvPr id="84995" name="Content Placeholder 4">
            <a:extLst>
              <a:ext uri="{FF2B5EF4-FFF2-40B4-BE49-F238E27FC236}">
                <a16:creationId xmlns:a16="http://schemas.microsoft.com/office/drawing/2014/main" id="{F04AF19C-FFC8-E242-BE03-39EA4048A2B8}"/>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4508500" y="2324100"/>
            <a:ext cx="2273300" cy="3606800"/>
          </a:xfrm>
        </p:spPr>
      </p:pic>
      <p:pic>
        <p:nvPicPr>
          <p:cNvPr id="84996" name="Picture 3">
            <a:extLst>
              <a:ext uri="{FF2B5EF4-FFF2-40B4-BE49-F238E27FC236}">
                <a16:creationId xmlns:a16="http://schemas.microsoft.com/office/drawing/2014/main" id="{F8FD7D77-3EB5-164E-B2BA-007FC0C9E22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13" y="1406525"/>
            <a:ext cx="211931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7">
            <a:extLst>
              <a:ext uri="{FF2B5EF4-FFF2-40B4-BE49-F238E27FC236}">
                <a16:creationId xmlns:a16="http://schemas.microsoft.com/office/drawing/2014/main" id="{C114F149-1ECC-BC45-ABE8-ED4E51A1355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3900" y="2287588"/>
            <a:ext cx="23495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8">
            <a:extLst>
              <a:ext uri="{FF2B5EF4-FFF2-40B4-BE49-F238E27FC236}">
                <a16:creationId xmlns:a16="http://schemas.microsoft.com/office/drawing/2014/main" id="{05134F35-03E6-774A-B1B0-21BCFF733769}"/>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667500" y="2082800"/>
            <a:ext cx="26289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65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1BE0-20BD-9143-97EB-3278D6193D67}"/>
              </a:ext>
            </a:extLst>
          </p:cNvPr>
          <p:cNvSpPr>
            <a:spLocks noGrp="1"/>
          </p:cNvSpPr>
          <p:nvPr>
            <p:ph type="title"/>
          </p:nvPr>
        </p:nvSpPr>
        <p:spPr/>
        <p:txBody>
          <a:bodyPr/>
          <a:lstStyle/>
          <a:p>
            <a:pPr algn="ctr"/>
            <a:r>
              <a:rPr lang="en-US" sz="3600" dirty="0"/>
              <a:t>Increasing Our Self-Awareness</a:t>
            </a:r>
          </a:p>
        </p:txBody>
      </p:sp>
      <p:sp>
        <p:nvSpPr>
          <p:cNvPr id="3" name="Content Placeholder 2">
            <a:extLst>
              <a:ext uri="{FF2B5EF4-FFF2-40B4-BE49-F238E27FC236}">
                <a16:creationId xmlns:a16="http://schemas.microsoft.com/office/drawing/2014/main" id="{E0278B48-C92B-FA45-A784-D4D8457CC0B8}"/>
              </a:ext>
            </a:extLst>
          </p:cNvPr>
          <p:cNvSpPr>
            <a:spLocks noGrp="1"/>
          </p:cNvSpPr>
          <p:nvPr>
            <p:ph idx="1"/>
          </p:nvPr>
        </p:nvSpPr>
        <p:spPr/>
        <p:txBody>
          <a:bodyPr/>
          <a:lstStyle/>
          <a:p>
            <a:r>
              <a:rPr lang="en-US" dirty="0"/>
              <a:t>Workshops, books and on-line resources</a:t>
            </a:r>
          </a:p>
          <a:p>
            <a:r>
              <a:rPr lang="en-US" dirty="0"/>
              <a:t>Honest communication </a:t>
            </a:r>
            <a:r>
              <a:rPr lang="en-US"/>
              <a:t>with others </a:t>
            </a:r>
            <a:endParaRPr lang="en-US" dirty="0"/>
          </a:p>
          <a:p>
            <a:r>
              <a:rPr lang="en-US" dirty="0"/>
              <a:t>Journaling</a:t>
            </a:r>
          </a:p>
          <a:p>
            <a:r>
              <a:rPr lang="en-US" dirty="0"/>
              <a:t>Therapy</a:t>
            </a:r>
          </a:p>
          <a:p>
            <a:endParaRPr lang="en-US" dirty="0"/>
          </a:p>
        </p:txBody>
      </p:sp>
    </p:spTree>
    <p:extLst>
      <p:ext uri="{BB962C8B-B14F-4D97-AF65-F5344CB8AC3E}">
        <p14:creationId xmlns:p14="http://schemas.microsoft.com/office/powerpoint/2010/main" val="341790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7F6D83D-7E7C-454B-805D-03A577F63774}"/>
              </a:ext>
            </a:extLst>
          </p:cNvPr>
          <p:cNvSpPr>
            <a:spLocks noGrp="1" noChangeArrowheads="1"/>
          </p:cNvSpPr>
          <p:nvPr>
            <p:ph type="title"/>
          </p:nvPr>
        </p:nvSpPr>
        <p:spPr>
          <a:xfrm>
            <a:off x="457200" y="838200"/>
            <a:ext cx="8229600" cy="1219200"/>
          </a:xfrm>
        </p:spPr>
        <p:txBody>
          <a:bodyPr/>
          <a:lstStyle/>
          <a:p>
            <a:pPr algn="ctr"/>
            <a:r>
              <a:rPr lang="en-US" altLang="en-US" sz="3600">
                <a:ea typeface="ＭＳ Ｐゴシック" panose="020B0600070205080204" pitchFamily="34" charset="-128"/>
              </a:rPr>
              <a:t>Two Constructs of Self Derived From our Culture(s)</a:t>
            </a:r>
          </a:p>
        </p:txBody>
      </p:sp>
      <p:sp>
        <p:nvSpPr>
          <p:cNvPr id="28674" name="Content Placeholder 2">
            <a:extLst>
              <a:ext uri="{FF2B5EF4-FFF2-40B4-BE49-F238E27FC236}">
                <a16:creationId xmlns:a16="http://schemas.microsoft.com/office/drawing/2014/main" id="{2A6C106E-F679-C74D-A57E-776D2F2CF69F}"/>
              </a:ext>
            </a:extLst>
          </p:cNvPr>
          <p:cNvSpPr>
            <a:spLocks noGrp="1" noChangeArrowheads="1"/>
          </p:cNvSpPr>
          <p:nvPr>
            <p:ph idx="1"/>
          </p:nvPr>
        </p:nvSpPr>
        <p:spPr>
          <a:xfrm>
            <a:off x="381000" y="2286000"/>
            <a:ext cx="8229600" cy="3276600"/>
          </a:xfrm>
        </p:spPr>
        <p:txBody>
          <a:bodyPr/>
          <a:lstStyle/>
          <a:p>
            <a:r>
              <a:rPr lang="en-US" altLang="en-US">
                <a:ea typeface="ＭＳ Ｐゴシック" panose="020B0600070205080204" pitchFamily="34" charset="-128"/>
              </a:rPr>
              <a:t>Independent selves</a:t>
            </a:r>
          </a:p>
          <a:p>
            <a:pPr lvl="1">
              <a:buSzPct val="85000"/>
              <a:buFont typeface="Wingdings" pitchFamily="2" charset="2"/>
              <a:buChar char="q"/>
            </a:pPr>
            <a:r>
              <a:rPr lang="en-US" altLang="en-US" sz="2000">
                <a:ea typeface="ＭＳ Ｐゴシック" panose="020B0600070205080204" pitchFamily="34" charset="-128"/>
              </a:rPr>
              <a:t>Values and emphasizes being unique, making a clearly defined contribution, being heard and influencing others </a:t>
            </a:r>
          </a:p>
          <a:p>
            <a:pPr lvl="1">
              <a:buSzPct val="85000"/>
              <a:buFont typeface="Wingdings" pitchFamily="2" charset="2"/>
              <a:buChar char="q"/>
            </a:pPr>
            <a:r>
              <a:rPr lang="en-US" altLang="en-US" sz="2000">
                <a:ea typeface="ＭＳ Ｐゴシック" panose="020B0600070205080204" pitchFamily="34" charset="-128"/>
              </a:rPr>
              <a:t>Primary focus is on our own needs, opinions, and goals</a:t>
            </a:r>
          </a:p>
          <a:p>
            <a:pPr>
              <a:buSzPct val="125000"/>
              <a:buFont typeface="Wingdings" pitchFamily="2" charset="2"/>
              <a:buChar char="§"/>
            </a:pPr>
            <a:r>
              <a:rPr lang="en-US" altLang="en-US">
                <a:ea typeface="ＭＳ Ｐゴシック" panose="020B0600070205080204" pitchFamily="34" charset="-128"/>
              </a:rPr>
              <a:t>Interdependent selves</a:t>
            </a:r>
          </a:p>
          <a:p>
            <a:pPr lvl="1">
              <a:buSzPct val="85000"/>
              <a:buFont typeface="Wingdings" pitchFamily="2" charset="2"/>
              <a:buChar char="q"/>
            </a:pPr>
            <a:r>
              <a:rPr lang="en-US" altLang="en-US" sz="2000">
                <a:ea typeface="ＭＳ Ｐゴシック" panose="020B0600070205080204" pitchFamily="34" charset="-128"/>
              </a:rPr>
              <a:t>Values and emphasizes relationships, adjusting to others, shared responsibilities, and respect for authority </a:t>
            </a:r>
          </a:p>
          <a:p>
            <a:pPr lvl="1">
              <a:buSzPct val="85000"/>
              <a:buFont typeface="Wingdings" pitchFamily="2" charset="2"/>
              <a:buChar char="q"/>
            </a:pPr>
            <a:r>
              <a:rPr lang="en-US" altLang="en-US" sz="2000">
                <a:ea typeface="ＭＳ Ｐゴシック" panose="020B0600070205080204" pitchFamily="34" charset="-128"/>
              </a:rPr>
              <a:t>Primary focus is on supporting the group/collective and maintaining tradition</a:t>
            </a:r>
          </a:p>
          <a:p>
            <a:pPr lvl="1">
              <a:buSzPct val="85000"/>
              <a:buFont typeface="Wingdings" pitchFamily="2" charset="2"/>
              <a:buChar char="q"/>
            </a:pPr>
            <a:endParaRPr lang="en-US" altLang="en-US" sz="2000">
              <a:ea typeface="ＭＳ Ｐゴシック" panose="020B0600070205080204" pitchFamily="34" charset="-128"/>
            </a:endParaRPr>
          </a:p>
        </p:txBody>
      </p:sp>
      <p:sp>
        <p:nvSpPr>
          <p:cNvPr id="28675" name="TextBox 3">
            <a:extLst>
              <a:ext uri="{FF2B5EF4-FFF2-40B4-BE49-F238E27FC236}">
                <a16:creationId xmlns:a16="http://schemas.microsoft.com/office/drawing/2014/main" id="{9E0AF193-BA6C-3C4C-96D2-36BFEDF756A7}"/>
              </a:ext>
            </a:extLst>
          </p:cNvPr>
          <p:cNvSpPr txBox="1">
            <a:spLocks noChangeArrowheads="1"/>
          </p:cNvSpPr>
          <p:nvPr/>
        </p:nvSpPr>
        <p:spPr bwMode="auto">
          <a:xfrm>
            <a:off x="228600" y="60198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5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t>Clash! How to Thrive in a Multicultural World; Hazel Rose Markus and Alana Conner; See </a:t>
            </a:r>
            <a:r>
              <a:rPr lang="en-US" altLang="en-US" sz="1800" dirty="0">
                <a:hlinkClick r:id="rId3"/>
              </a:rPr>
              <a:t>http://www.cultureclashes.org/</a:t>
            </a:r>
            <a:r>
              <a:rPr lang="en-US" altLang="en-US" sz="1800" dirty="0"/>
              <a:t> for information </a:t>
            </a:r>
          </a:p>
        </p:txBody>
      </p:sp>
    </p:spTree>
    <p:extLst>
      <p:ext uri="{BB962C8B-B14F-4D97-AF65-F5344CB8AC3E}">
        <p14:creationId xmlns:p14="http://schemas.microsoft.com/office/powerpoint/2010/main" val="349555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BE99A26-A3CF-D345-9192-54BB3D396F39}"/>
              </a:ext>
            </a:extLst>
          </p:cNvPr>
          <p:cNvSpPr>
            <a:spLocks noGrp="1" noChangeArrowheads="1"/>
          </p:cNvSpPr>
          <p:nvPr>
            <p:ph type="title"/>
          </p:nvPr>
        </p:nvSpPr>
        <p:spPr/>
        <p:txBody>
          <a:bodyPr/>
          <a:lstStyle/>
          <a:p>
            <a:pPr algn="ctr"/>
            <a:r>
              <a:rPr lang="en-US" altLang="en-US" sz="3600" dirty="0">
                <a:ea typeface="ＭＳ Ｐゴシック" panose="020B0600070205080204" pitchFamily="34" charset="-128"/>
              </a:rPr>
              <a:t>How This Might Impact Our Behaviors At Work</a:t>
            </a:r>
          </a:p>
        </p:txBody>
      </p:sp>
      <p:graphicFrame>
        <p:nvGraphicFramePr>
          <p:cNvPr id="4" name="Content Placeholder 3">
            <a:extLst>
              <a:ext uri="{FF2B5EF4-FFF2-40B4-BE49-F238E27FC236}">
                <a16:creationId xmlns:a16="http://schemas.microsoft.com/office/drawing/2014/main" id="{08EDD5AD-9B7F-9A48-85E9-EFE84DE84B3B}"/>
              </a:ext>
            </a:extLst>
          </p:cNvPr>
          <p:cNvGraphicFramePr>
            <a:graphicFrameLocks noGrp="1"/>
          </p:cNvGraphicFramePr>
          <p:nvPr>
            <p:ph idx="1"/>
            <p:extLst>
              <p:ext uri="{D42A27DB-BD31-4B8C-83A1-F6EECF244321}">
                <p14:modId xmlns:p14="http://schemas.microsoft.com/office/powerpoint/2010/main" val="3007871872"/>
              </p:ext>
            </p:extLst>
          </p:nvPr>
        </p:nvGraphicFramePr>
        <p:xfrm>
          <a:off x="457200" y="2286000"/>
          <a:ext cx="8229600" cy="320997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623">
                <a:tc>
                  <a:txBody>
                    <a:bodyPr/>
                    <a:lstStyle/>
                    <a:p>
                      <a:endParaRPr lang="en-US" sz="1800" dirty="0"/>
                    </a:p>
                  </a:txBody>
                  <a:tcPr marT="45694" marB="45694"/>
                </a:tc>
                <a:tc>
                  <a:txBody>
                    <a:bodyPr/>
                    <a:lstStyle/>
                    <a:p>
                      <a:r>
                        <a:rPr lang="en-US" sz="1800" dirty="0"/>
                        <a:t>INDEPENDENT</a:t>
                      </a:r>
                    </a:p>
                  </a:txBody>
                  <a:tcPr marT="45694" marB="45694"/>
                </a:tc>
                <a:tc>
                  <a:txBody>
                    <a:bodyPr/>
                    <a:lstStyle/>
                    <a:p>
                      <a:r>
                        <a:rPr lang="en-US" sz="1800" dirty="0"/>
                        <a:t>INTERDEPENDENT</a:t>
                      </a:r>
                    </a:p>
                  </a:txBody>
                  <a:tcPr marT="45694" marB="45694"/>
                </a:tc>
                <a:extLst>
                  <a:ext uri="{0D108BD9-81ED-4DB2-BD59-A6C34878D82A}">
                    <a16:rowId xmlns:a16="http://schemas.microsoft.com/office/drawing/2014/main" val="10000"/>
                  </a:ext>
                </a:extLst>
              </a:tr>
              <a:tr h="640017">
                <a:tc>
                  <a:txBody>
                    <a:bodyPr/>
                    <a:lstStyle/>
                    <a:p>
                      <a:r>
                        <a:rPr lang="en-US" sz="1800" dirty="0"/>
                        <a:t>Relationship</a:t>
                      </a:r>
                      <a:r>
                        <a:rPr lang="en-US" sz="1800" baseline="0" dirty="0"/>
                        <a:t> with boss and other colleagues</a:t>
                      </a:r>
                      <a:endParaRPr lang="en-US" sz="1800" dirty="0"/>
                    </a:p>
                  </a:txBody>
                  <a:tcPr marT="45694" marB="45694"/>
                </a:tc>
                <a:tc>
                  <a:txBody>
                    <a:bodyPr/>
                    <a:lstStyle/>
                    <a:p>
                      <a:r>
                        <a:rPr lang="en-US" sz="1800" dirty="0"/>
                        <a:t>More equal and fluid</a:t>
                      </a:r>
                    </a:p>
                  </a:txBody>
                  <a:tcPr marT="45694" marB="45694"/>
                </a:tc>
                <a:tc>
                  <a:txBody>
                    <a:bodyPr/>
                    <a:lstStyle/>
                    <a:p>
                      <a:r>
                        <a:rPr lang="en-US" sz="1800" dirty="0"/>
                        <a:t>Unequal</a:t>
                      </a:r>
                      <a:r>
                        <a:rPr lang="en-US" sz="1800" baseline="0" dirty="0"/>
                        <a:t> and fixed</a:t>
                      </a:r>
                      <a:endParaRPr lang="en-US" sz="1800" dirty="0"/>
                    </a:p>
                  </a:txBody>
                  <a:tcPr marT="45694" marB="45694"/>
                </a:tc>
                <a:extLst>
                  <a:ext uri="{0D108BD9-81ED-4DB2-BD59-A6C34878D82A}">
                    <a16:rowId xmlns:a16="http://schemas.microsoft.com/office/drawing/2014/main" val="10001"/>
                  </a:ext>
                </a:extLst>
              </a:tr>
              <a:tr h="640017">
                <a:tc>
                  <a:txBody>
                    <a:bodyPr/>
                    <a:lstStyle/>
                    <a:p>
                      <a:r>
                        <a:rPr lang="en-US" sz="1800" dirty="0"/>
                        <a:t>Willingness to be assertive</a:t>
                      </a:r>
                    </a:p>
                  </a:txBody>
                  <a:tcPr marT="45694" marB="45694"/>
                </a:tc>
                <a:tc>
                  <a:txBody>
                    <a:bodyPr/>
                    <a:lstStyle/>
                    <a:p>
                      <a:r>
                        <a:rPr lang="en-US" sz="1800" dirty="0"/>
                        <a:t>Higher and less impacted by power</a:t>
                      </a:r>
                    </a:p>
                  </a:txBody>
                  <a:tcPr marT="45694" marB="45694"/>
                </a:tc>
                <a:tc>
                  <a:txBody>
                    <a:bodyPr/>
                    <a:lstStyle/>
                    <a:p>
                      <a:r>
                        <a:rPr lang="en-US" sz="1800" dirty="0"/>
                        <a:t>More difficult, especially with power difference</a:t>
                      </a:r>
                    </a:p>
                  </a:txBody>
                  <a:tcPr marT="45694" marB="45694"/>
                </a:tc>
                <a:extLst>
                  <a:ext uri="{0D108BD9-81ED-4DB2-BD59-A6C34878D82A}">
                    <a16:rowId xmlns:a16="http://schemas.microsoft.com/office/drawing/2014/main" val="10002"/>
                  </a:ext>
                </a:extLst>
              </a:tr>
              <a:tr h="1188645">
                <a:tc>
                  <a:txBody>
                    <a:bodyPr/>
                    <a:lstStyle/>
                    <a:p>
                      <a:r>
                        <a:rPr lang="en-US" sz="1800" dirty="0"/>
                        <a:t>Focus of exchange</a:t>
                      </a:r>
                    </a:p>
                  </a:txBody>
                  <a:tcPr marT="45694" marB="45694"/>
                </a:tc>
                <a:tc>
                  <a:txBody>
                    <a:bodyPr/>
                    <a:lstStyle/>
                    <a:p>
                      <a:r>
                        <a:rPr lang="en-US" sz="1800" dirty="0"/>
                        <a:t>Clarity in the message,</a:t>
                      </a:r>
                      <a:r>
                        <a:rPr lang="en-US" sz="1800" baseline="0" dirty="0"/>
                        <a:t> getting work done and meeting i</a:t>
                      </a:r>
                      <a:r>
                        <a:rPr lang="en-US" sz="1800" dirty="0"/>
                        <a:t>ndividual needs</a:t>
                      </a:r>
                    </a:p>
                  </a:txBody>
                  <a:tcPr marT="45694" marB="45694"/>
                </a:tc>
                <a:tc>
                  <a:txBody>
                    <a:bodyPr/>
                    <a:lstStyle/>
                    <a:p>
                      <a:r>
                        <a:rPr lang="en-US" sz="1800" dirty="0"/>
                        <a:t>Group needs,</a:t>
                      </a:r>
                      <a:r>
                        <a:rPr lang="en-US" sz="1800" baseline="0" dirty="0"/>
                        <a:t> saving face and preventing embarrassment; harmony and agreement</a:t>
                      </a:r>
                      <a:endParaRPr lang="en-US" sz="1800" dirty="0"/>
                    </a:p>
                  </a:txBody>
                  <a:tcPr marT="45694" marB="45694"/>
                </a:tc>
                <a:extLst>
                  <a:ext uri="{0D108BD9-81ED-4DB2-BD59-A6C34878D82A}">
                    <a16:rowId xmlns:a16="http://schemas.microsoft.com/office/drawing/2014/main" val="10003"/>
                  </a:ext>
                </a:extLst>
              </a:tr>
              <a:tr h="370623">
                <a:tc>
                  <a:txBody>
                    <a:bodyPr/>
                    <a:lstStyle/>
                    <a:p>
                      <a:r>
                        <a:rPr lang="en-US" sz="1800" dirty="0"/>
                        <a:t>Style of communication</a:t>
                      </a:r>
                    </a:p>
                  </a:txBody>
                  <a:tcPr marT="45694" marB="45694"/>
                </a:tc>
                <a:tc>
                  <a:txBody>
                    <a:bodyPr/>
                    <a:lstStyle/>
                    <a:p>
                      <a:r>
                        <a:rPr lang="en-US" sz="1800" dirty="0"/>
                        <a:t>Direct</a:t>
                      </a:r>
                    </a:p>
                  </a:txBody>
                  <a:tcPr marT="45694" marB="45694"/>
                </a:tc>
                <a:tc>
                  <a:txBody>
                    <a:bodyPr/>
                    <a:lstStyle/>
                    <a:p>
                      <a:r>
                        <a:rPr lang="en-US" sz="1800" dirty="0"/>
                        <a:t>Indirect</a:t>
                      </a:r>
                    </a:p>
                  </a:txBody>
                  <a:tcPr marT="45694" marB="45694"/>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7888A52B-4444-B445-918B-DAED3C373BE1}"/>
              </a:ext>
            </a:extLst>
          </p:cNvPr>
          <p:cNvSpPr txBox="1"/>
          <p:nvPr/>
        </p:nvSpPr>
        <p:spPr>
          <a:xfrm>
            <a:off x="381000" y="5638800"/>
            <a:ext cx="8534400" cy="707886"/>
          </a:xfrm>
          <a:prstGeom prst="rect">
            <a:avLst/>
          </a:prstGeom>
          <a:noFill/>
        </p:spPr>
        <p:txBody>
          <a:bodyPr wrap="square" rtlCol="0">
            <a:spAutoFit/>
          </a:bodyPr>
          <a:lstStyle/>
          <a:p>
            <a:pPr algn="l"/>
            <a:r>
              <a:rPr lang="en-US" sz="2000" dirty="0"/>
              <a:t>Important point – we typically have a default mindset AND we can all be nudged (and nudge ourselves) to expand beyond this mindset.</a:t>
            </a:r>
          </a:p>
        </p:txBody>
      </p:sp>
    </p:spTree>
    <p:extLst>
      <p:ext uri="{BB962C8B-B14F-4D97-AF65-F5344CB8AC3E}">
        <p14:creationId xmlns:p14="http://schemas.microsoft.com/office/powerpoint/2010/main" val="189515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8CD5-0EC0-3745-9EAB-20209FCDA6BB}"/>
              </a:ext>
            </a:extLst>
          </p:cNvPr>
          <p:cNvSpPr>
            <a:spLocks noGrp="1"/>
          </p:cNvSpPr>
          <p:nvPr>
            <p:ph type="title"/>
          </p:nvPr>
        </p:nvSpPr>
        <p:spPr/>
        <p:txBody>
          <a:bodyPr/>
          <a:lstStyle/>
          <a:p>
            <a:pPr algn="ctr"/>
            <a:r>
              <a:rPr lang="en-US" sz="3600" dirty="0"/>
              <a:t>Self-Reflection and Group Discussion</a:t>
            </a:r>
          </a:p>
        </p:txBody>
      </p:sp>
      <p:sp>
        <p:nvSpPr>
          <p:cNvPr id="3" name="Content Placeholder 2">
            <a:extLst>
              <a:ext uri="{FF2B5EF4-FFF2-40B4-BE49-F238E27FC236}">
                <a16:creationId xmlns:a16="http://schemas.microsoft.com/office/drawing/2014/main" id="{79BD6E40-2B95-404B-81D4-8085EB51BD6A}"/>
              </a:ext>
            </a:extLst>
          </p:cNvPr>
          <p:cNvSpPr>
            <a:spLocks noGrp="1"/>
          </p:cNvSpPr>
          <p:nvPr>
            <p:ph idx="1"/>
          </p:nvPr>
        </p:nvSpPr>
        <p:spPr/>
        <p:txBody>
          <a:bodyPr/>
          <a:lstStyle/>
          <a:p>
            <a:pPr marL="0" indent="0" algn="ctr">
              <a:buFont typeface="Wingdings" pitchFamily="2" charset="2"/>
              <a:buNone/>
            </a:pPr>
            <a:endParaRPr lang="en-US" altLang="en-US" dirty="0">
              <a:ea typeface="ＭＳ Ｐゴシック" panose="020B0600070205080204" pitchFamily="34" charset="-128"/>
            </a:endParaRPr>
          </a:p>
          <a:p>
            <a:pPr>
              <a:buSzPct val="125000"/>
              <a:buFont typeface="Wingdings" pitchFamily="2" charset="2"/>
              <a:buChar char="§"/>
            </a:pPr>
            <a:r>
              <a:rPr lang="en-US" altLang="en-US" dirty="0">
                <a:ea typeface="ＭＳ Ｐゴシック" panose="020B0600070205080204" pitchFamily="34" charset="-128"/>
              </a:rPr>
              <a:t>Reflect on the information about independent and interdependent constructs of self – </a:t>
            </a:r>
          </a:p>
          <a:p>
            <a:pPr lvl="1">
              <a:buSzPct val="85000"/>
              <a:buFont typeface="Wingdings" pitchFamily="2" charset="2"/>
              <a:buChar char="q"/>
            </a:pPr>
            <a:r>
              <a:rPr lang="en-US" altLang="en-US" sz="2000" dirty="0">
                <a:ea typeface="ＭＳ Ｐゴシック" panose="020B0600070205080204" pitchFamily="34" charset="-128"/>
              </a:rPr>
              <a:t>Where do you see yourself</a:t>
            </a:r>
          </a:p>
          <a:p>
            <a:pPr lvl="1">
              <a:buSzPct val="85000"/>
              <a:buFont typeface="Wingdings" pitchFamily="2" charset="2"/>
              <a:buChar char="q"/>
            </a:pPr>
            <a:r>
              <a:rPr lang="en-US" altLang="en-US" sz="2000" dirty="0">
                <a:ea typeface="ＭＳ Ｐゴシック" panose="020B0600070205080204" pitchFamily="34" charset="-128"/>
              </a:rPr>
              <a:t>What influences the lenses through which you approach work situations?</a:t>
            </a:r>
          </a:p>
          <a:p>
            <a:pPr lvl="1">
              <a:buSzPct val="85000"/>
              <a:buFont typeface="Wingdings" pitchFamily="2" charset="2"/>
              <a:buChar char="q"/>
            </a:pPr>
            <a:r>
              <a:rPr lang="en-US" altLang="en-US" sz="2000" dirty="0">
                <a:ea typeface="ＭＳ Ｐゴシック" panose="020B0600070205080204" pitchFamily="34" charset="-128"/>
              </a:rPr>
              <a:t>How does this impact you positively? How does this  impact you negatively?</a:t>
            </a:r>
          </a:p>
          <a:p>
            <a:pPr>
              <a:buSzPct val="125000"/>
              <a:buFont typeface="Wingdings" pitchFamily="2" charset="2"/>
              <a:buChar char="§"/>
            </a:pPr>
            <a:endParaRPr lang="en-US" altLang="en-US" sz="2000" dirty="0">
              <a:ea typeface="ＭＳ Ｐゴシック" panose="020B0600070205080204" pitchFamily="34" charset="-128"/>
            </a:endParaRPr>
          </a:p>
          <a:p>
            <a:pPr lvl="1">
              <a:buSzPct val="125000"/>
              <a:buFont typeface="Wingdings" pitchFamily="2" charset="2"/>
              <a:buChar char="§"/>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87854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AA6E1-B31E-1D48-B625-FB307DACFFD8}"/>
              </a:ext>
            </a:extLst>
          </p:cNvPr>
          <p:cNvSpPr>
            <a:spLocks noGrp="1"/>
          </p:cNvSpPr>
          <p:nvPr>
            <p:ph idx="1"/>
          </p:nvPr>
        </p:nvSpPr>
        <p:spPr/>
        <p:txBody>
          <a:bodyPr/>
          <a:lstStyle/>
          <a:p>
            <a:endParaRPr lang="en-US" dirty="0"/>
          </a:p>
          <a:p>
            <a:endParaRPr lang="en-US" dirty="0"/>
          </a:p>
          <a:p>
            <a:pPr marL="0" indent="0" algn="ctr">
              <a:buNone/>
            </a:pPr>
            <a:r>
              <a:rPr lang="en-US" sz="4000" dirty="0"/>
              <a:t>A model for understanding our work and communication styles</a:t>
            </a:r>
          </a:p>
        </p:txBody>
      </p:sp>
      <p:sp>
        <p:nvSpPr>
          <p:cNvPr id="4" name="Rectangle 3">
            <a:extLst>
              <a:ext uri="{FF2B5EF4-FFF2-40B4-BE49-F238E27FC236}">
                <a16:creationId xmlns:a16="http://schemas.microsoft.com/office/drawing/2014/main" id="{772761E7-6721-EF49-9B55-51AEBC4D3075}"/>
              </a:ext>
            </a:extLst>
          </p:cNvPr>
          <p:cNvSpPr/>
          <p:nvPr/>
        </p:nvSpPr>
        <p:spPr>
          <a:xfrm>
            <a:off x="228600" y="5451901"/>
            <a:ext cx="8229600" cy="830997"/>
          </a:xfrm>
          <a:prstGeom prst="rect">
            <a:avLst/>
          </a:prstGeom>
          <a:ln>
            <a:solidFill>
              <a:schemeClr val="tx1"/>
            </a:solidFill>
          </a:ln>
        </p:spPr>
        <p:txBody>
          <a:bodyPr wrap="square">
            <a:spAutoFit/>
          </a:bodyPr>
          <a:lstStyle/>
          <a:p>
            <a:pPr algn="l"/>
            <a:r>
              <a:rPr lang="en-US" altLang="en-US" dirty="0"/>
              <a:t>People Styles At Work and Beyond. R Bolton and Dorothy G Bolton; American Management Association, 2009.</a:t>
            </a:r>
          </a:p>
        </p:txBody>
      </p:sp>
    </p:spTree>
    <p:extLst>
      <p:ext uri="{BB962C8B-B14F-4D97-AF65-F5344CB8AC3E}">
        <p14:creationId xmlns:p14="http://schemas.microsoft.com/office/powerpoint/2010/main" val="87554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body" idx="1"/>
          </p:nvPr>
        </p:nvSpPr>
        <p:spPr>
          <a:xfrm>
            <a:off x="457200" y="1905000"/>
            <a:ext cx="8229600" cy="3657600"/>
          </a:xfrm>
        </p:spPr>
        <p:txBody>
          <a:bodyPr/>
          <a:lstStyle/>
          <a:p>
            <a:pPr>
              <a:buSzPct val="125000"/>
              <a:buFont typeface="Wingdings" pitchFamily="2" charset="2"/>
              <a:buChar char="§"/>
              <a:defRPr/>
            </a:pPr>
            <a:r>
              <a:rPr lang="en-US" dirty="0"/>
              <a:t>We can (and do) use multiple styles, but tend to have strong preferences for one (or two) of them</a:t>
            </a:r>
          </a:p>
          <a:p>
            <a:pPr>
              <a:buSzPct val="125000"/>
              <a:buFont typeface="Wingdings" pitchFamily="2" charset="2"/>
              <a:buChar char="§"/>
              <a:defRPr/>
            </a:pPr>
            <a:r>
              <a:rPr lang="en-US" dirty="0"/>
              <a:t>There are no good or bad, better or worse styles</a:t>
            </a:r>
          </a:p>
          <a:p>
            <a:pPr>
              <a:buSzPct val="125000"/>
              <a:buFont typeface="Wingdings" charset="2"/>
              <a:buChar char="§"/>
              <a:defRPr/>
            </a:pPr>
            <a:r>
              <a:rPr lang="en-US" dirty="0"/>
              <a:t>To create the most productive relationships, it is necessary to:</a:t>
            </a:r>
          </a:p>
          <a:p>
            <a:pPr lvl="1">
              <a:buSzPct val="85000"/>
              <a:buFont typeface="Wingdings" charset="2"/>
              <a:buChar char="q"/>
              <a:defRPr/>
            </a:pPr>
            <a:r>
              <a:rPr lang="en-US" sz="2000" dirty="0"/>
              <a:t>Understand our own style</a:t>
            </a:r>
          </a:p>
          <a:p>
            <a:pPr lvl="1">
              <a:buSzPct val="85000"/>
              <a:buFont typeface="Wingdings" charset="2"/>
              <a:buChar char="q"/>
              <a:defRPr/>
            </a:pPr>
            <a:r>
              <a:rPr lang="en-US" sz="2000" dirty="0"/>
              <a:t>Flex to the style of those we work with (especially when the relationship is an important one)</a:t>
            </a:r>
          </a:p>
        </p:txBody>
      </p:sp>
      <p:sp>
        <p:nvSpPr>
          <p:cNvPr id="35843" name="Rectangle 5"/>
          <p:cNvSpPr>
            <a:spLocks noGrp="1" noChangeArrowheads="1"/>
          </p:cNvSpPr>
          <p:nvPr>
            <p:ph type="title"/>
          </p:nvPr>
        </p:nvSpPr>
        <p:spPr/>
        <p:txBody>
          <a:bodyPr/>
          <a:lstStyle/>
          <a:p>
            <a:pPr algn="ctr" eaLnBrk="1" hangingPunct="1">
              <a:defRPr/>
            </a:pPr>
            <a:r>
              <a:rPr lang="en-US" sz="3600" dirty="0"/>
              <a:t>Important To Remember</a:t>
            </a:r>
          </a:p>
        </p:txBody>
      </p:sp>
    </p:spTree>
    <p:extLst>
      <p:ext uri="{BB962C8B-B14F-4D97-AF65-F5344CB8AC3E}">
        <p14:creationId xmlns:p14="http://schemas.microsoft.com/office/powerpoint/2010/main" val="1858960734"/>
      </p:ext>
    </p:extLst>
  </p:cSld>
  <p:clrMapOvr>
    <a:masterClrMapping/>
  </p:clrMapOvr>
</p:sld>
</file>

<file path=ppt/theme/theme1.xml><?xml version="1.0" encoding="utf-8"?>
<a:theme xmlns:a="http://schemas.openxmlformats.org/drawingml/2006/main" name="1_Pixel">
  <a:themeElements>
    <a:clrScheme name="">
      <a:dk1>
        <a:srgbClr val="000000"/>
      </a:dk1>
      <a:lt1>
        <a:srgbClr val="FFFFFF"/>
      </a:lt1>
      <a:dk2>
        <a:srgbClr val="000000"/>
      </a:dk2>
      <a:lt2>
        <a:srgbClr val="006666"/>
      </a:lt2>
      <a:accent1>
        <a:srgbClr val="BED600"/>
      </a:accent1>
      <a:accent2>
        <a:srgbClr val="BED600"/>
      </a:accent2>
      <a:accent3>
        <a:srgbClr val="FFFFFF"/>
      </a:accent3>
      <a:accent4>
        <a:srgbClr val="000000"/>
      </a:accent4>
      <a:accent5>
        <a:srgbClr val="DBE8AA"/>
      </a:accent5>
      <a:accent6>
        <a:srgbClr val="ACC200"/>
      </a:accent6>
      <a:hlink>
        <a:srgbClr val="006666"/>
      </a:hlink>
      <a:folHlink>
        <a:srgbClr val="808080"/>
      </a:folHlink>
    </a:clrScheme>
    <a:fontScheme name="1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779F92"/>
        </a:lt2>
        <a:accent1>
          <a:srgbClr val="33CCCC"/>
        </a:accent1>
        <a:accent2>
          <a:srgbClr val="C1FD55"/>
        </a:accent2>
        <a:accent3>
          <a:srgbClr val="FFFFFF"/>
        </a:accent3>
        <a:accent4>
          <a:srgbClr val="000000"/>
        </a:accent4>
        <a:accent5>
          <a:srgbClr val="ADE2E2"/>
        </a:accent5>
        <a:accent6>
          <a:srgbClr val="AFE54C"/>
        </a:accent6>
        <a:hlink>
          <a:srgbClr val="008080"/>
        </a:hlink>
        <a:folHlink>
          <a:srgbClr val="CCCCFF"/>
        </a:folHlink>
      </a:clrScheme>
      <a:clrMap bg1="lt1" tx1="dk1" bg2="lt2" tx2="dk2" accent1="accent1" accent2="accent2" accent3="accent3" accent4="accent4" accent5="accent5" accent6="accent6" hlink="hlink" folHlink="folHlink"/>
    </a:extraClrScheme>
    <a:extraClrScheme>
      <a:clrScheme name="1_Pixel 14">
        <a:dk1>
          <a:srgbClr val="000000"/>
        </a:dk1>
        <a:lt1>
          <a:srgbClr val="FFFFFF"/>
        </a:lt1>
        <a:dk2>
          <a:srgbClr val="000000"/>
        </a:dk2>
        <a:lt2>
          <a:srgbClr val="006666"/>
        </a:lt2>
        <a:accent1>
          <a:srgbClr val="33CCCC"/>
        </a:accent1>
        <a:accent2>
          <a:srgbClr val="C1FD55"/>
        </a:accent2>
        <a:accent3>
          <a:srgbClr val="FFFFFF"/>
        </a:accent3>
        <a:accent4>
          <a:srgbClr val="000000"/>
        </a:accent4>
        <a:accent5>
          <a:srgbClr val="ADE2E2"/>
        </a:accent5>
        <a:accent6>
          <a:srgbClr val="AFE54C"/>
        </a:accent6>
        <a:hlink>
          <a:srgbClr val="008080"/>
        </a:hlink>
        <a:folHlink>
          <a:srgbClr val="CCCCFF"/>
        </a:folHlink>
      </a:clrScheme>
      <a:clrMap bg1="lt1" tx1="dk1" bg2="lt2" tx2="dk2" accent1="accent1" accent2="accent2" accent3="accent3" accent4="accent4" accent5="accent5" accent6="accent6" hlink="hlink" folHlink="folHlink"/>
    </a:extraClrScheme>
    <a:extraClrScheme>
      <a:clrScheme name="1_Pixel 15">
        <a:dk1>
          <a:srgbClr val="000000"/>
        </a:dk1>
        <a:lt1>
          <a:srgbClr val="FFFFFF"/>
        </a:lt1>
        <a:dk2>
          <a:srgbClr val="000000"/>
        </a:dk2>
        <a:lt2>
          <a:srgbClr val="006666"/>
        </a:lt2>
        <a:accent1>
          <a:srgbClr val="33CCCC"/>
        </a:accent1>
        <a:accent2>
          <a:srgbClr val="C1FD55"/>
        </a:accent2>
        <a:accent3>
          <a:srgbClr val="FFFFFF"/>
        </a:accent3>
        <a:accent4>
          <a:srgbClr val="000000"/>
        </a:accent4>
        <a:accent5>
          <a:srgbClr val="ADE2E2"/>
        </a:accent5>
        <a:accent6>
          <a:srgbClr val="AFE54C"/>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6">
        <a:dk1>
          <a:srgbClr val="000000"/>
        </a:dk1>
        <a:lt1>
          <a:srgbClr val="FFFFFF"/>
        </a:lt1>
        <a:dk2>
          <a:srgbClr val="000000"/>
        </a:dk2>
        <a:lt2>
          <a:srgbClr val="006666"/>
        </a:lt2>
        <a:accent1>
          <a:srgbClr val="33CCCC"/>
        </a:accent1>
        <a:accent2>
          <a:srgbClr val="FFFFFF"/>
        </a:accent2>
        <a:accent3>
          <a:srgbClr val="FFFFFF"/>
        </a:accent3>
        <a:accent4>
          <a:srgbClr val="000000"/>
        </a:accent4>
        <a:accent5>
          <a:srgbClr val="ADE2E2"/>
        </a:accent5>
        <a:accent6>
          <a:srgbClr val="E7E7E7"/>
        </a:accent6>
        <a:hlink>
          <a:srgbClr val="006666"/>
        </a:hlink>
        <a:folHlink>
          <a:srgbClr val="B9FF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15332</TotalTime>
  <Words>2260</Words>
  <Application>Microsoft Macintosh PowerPoint</Application>
  <PresentationFormat>On-screen Show (4:3)</PresentationFormat>
  <Paragraphs>345</Paragraphs>
  <Slides>37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Arial Black</vt:lpstr>
      <vt:lpstr>Wingdings</vt:lpstr>
      <vt:lpstr>1_Pixel</vt:lpstr>
      <vt:lpstr>Work and Communication Styles</vt:lpstr>
      <vt:lpstr>What Is A Work Style?</vt:lpstr>
      <vt:lpstr>JoHari Window</vt:lpstr>
      <vt:lpstr>Increasing Our Self-Awareness</vt:lpstr>
      <vt:lpstr>Two Constructs of Self Derived From our Culture(s)</vt:lpstr>
      <vt:lpstr>How This Might Impact Our Behaviors At Work</vt:lpstr>
      <vt:lpstr>Self-Reflection and Group Discussion</vt:lpstr>
      <vt:lpstr>PowerPoint Presentation</vt:lpstr>
      <vt:lpstr>Important To Remember</vt:lpstr>
      <vt:lpstr>Two Dimensions of Focus</vt:lpstr>
      <vt:lpstr>The Assertiveness Continuum</vt:lpstr>
      <vt:lpstr>The Responsiveness Continuum</vt:lpstr>
      <vt:lpstr>           Communication Style Grid</vt:lpstr>
      <vt:lpstr>A Quick Self-Assessment</vt:lpstr>
      <vt:lpstr>For Discussion</vt:lpstr>
      <vt:lpstr>Potential Strengths of Each Style</vt:lpstr>
      <vt:lpstr>Strengths Over-used Can Become Liabilities</vt:lpstr>
      <vt:lpstr>Self-Reflection (For Later)</vt:lpstr>
      <vt:lpstr>How To Use This Material (I)</vt:lpstr>
      <vt:lpstr>How To Use This Material (II)</vt:lpstr>
      <vt:lpstr>A Bit About Feedback</vt:lpstr>
      <vt:lpstr>Feedback</vt:lpstr>
      <vt:lpstr>Feedback</vt:lpstr>
      <vt:lpstr>Three General Types of Feedback</vt:lpstr>
      <vt:lpstr>Why Feedback Is Often Difficult to Receive</vt:lpstr>
      <vt:lpstr>First Principles</vt:lpstr>
      <vt:lpstr>Journaling For Later</vt:lpstr>
      <vt:lpstr>What Tends to Get in the Way</vt:lpstr>
      <vt:lpstr>Common Triggers That Get In the Way</vt:lpstr>
      <vt:lpstr>To Become Feedback Savvy</vt:lpstr>
      <vt:lpstr>Consider Three Time Periods</vt:lpstr>
      <vt:lpstr>Tips For Receiving Feedback (I)</vt:lpstr>
      <vt:lpstr>Tips For Receiving Feedback (II)</vt:lpstr>
      <vt:lpstr>Helpful Readings – Personality and Work styles</vt:lpstr>
      <vt:lpstr>Helpful Resources – Assertiveness/Feedback</vt:lpstr>
      <vt:lpstr>Helpful Resources - Leadership</vt:lpstr>
      <vt:lpstr>Helpful Resources - Diversity</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NIH</dc:title>
  <dc:creator>NIH User</dc:creator>
  <cp:lastModifiedBy>Milgram, Sharon (NIH/OD) [E]</cp:lastModifiedBy>
  <cp:revision>530</cp:revision>
  <cp:lastPrinted>2018-12-11T22:14:19Z</cp:lastPrinted>
  <dcterms:created xsi:type="dcterms:W3CDTF">2012-04-30T17:23:14Z</dcterms:created>
  <dcterms:modified xsi:type="dcterms:W3CDTF">2019-05-13T15:11:28Z</dcterms:modified>
</cp:coreProperties>
</file>