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4" d="100"/>
          <a:sy n="64" d="100"/>
        </p:scale>
        <p:origin x="10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137e0d64d0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" name="Google Shape;36;g137e0d64d0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137e0d64d0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Google Shape;43;g137e0d64d0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37e0d64d08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37e0d64d08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137e0d64d08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137e0d64d08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37e0d64d08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37e0d64d08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37e0d64d08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37e0d64d08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37e0d64d0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37e0d64d0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37de805d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137de805d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8229600" cy="310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rgeoscienc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nature.com/articles/s41561-018-0116-6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nrGLyGOZfIM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os.org/opinions/after-grexit-reducing-bias-in-geoscience-graduate-admissions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tandfonline.com/doi/full/10.1080/10899995.2019.1620527" TargetMode="External"/><Relationship Id="rId4" Type="http://schemas.openxmlformats.org/officeDocument/2006/relationships/hyperlink" Target="https://www.goodreads.com/book/show/53401914-to-live-woke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observer.com/news/business/article259491879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ctrTitle"/>
          </p:nvPr>
        </p:nvSpPr>
        <p:spPr>
          <a:xfrm>
            <a:off x="175275" y="2130425"/>
            <a:ext cx="8881200" cy="14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Department of Marine, Earth, &amp; Atmospheric Sciences (MEAS):  AGEP Plan</a:t>
            </a: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Walt Robinson, NC State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AGEP-NC 2022 Summer Alliance Meeting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/>
              <a:t>June 29, 2022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 txBox="1">
            <a:spLocks noGrp="1"/>
          </p:cNvSpPr>
          <p:nvPr>
            <p:ph type="title"/>
          </p:nvPr>
        </p:nvSpPr>
        <p:spPr>
          <a:xfrm>
            <a:off x="145600" y="3176544"/>
            <a:ext cx="8229600" cy="5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 overview</a:t>
            </a: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1"/>
          </p:nvPr>
        </p:nvSpPr>
        <p:spPr>
          <a:xfrm>
            <a:off x="97350" y="3750450"/>
            <a:ext cx="89493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“Whole Earth” geosciences department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39 faculty: 7 hired since January 2021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poor diversity: 0 Black faculty, 1 Latinx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92 graduate students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~½ in PhD program (many MS students =&gt; PhDs)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most on RA/TA support (~15 in professional MS program)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limited diversity: 4 Black students, 1 or 2 Latinx</a:t>
            </a:r>
            <a:endParaRPr/>
          </a:p>
        </p:txBody>
      </p:sp>
      <p:pic>
        <p:nvPicPr>
          <p:cNvPr id="40" name="Google Shape;4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6475" y="639025"/>
            <a:ext cx="3927825" cy="249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 txBox="1">
            <a:spLocks noGrp="1"/>
          </p:cNvSpPr>
          <p:nvPr>
            <p:ph type="title"/>
          </p:nvPr>
        </p:nvSpPr>
        <p:spPr>
          <a:xfrm>
            <a:off x="369550" y="202973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Geosciences context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1"/>
          </p:nvPr>
        </p:nvSpPr>
        <p:spPr>
          <a:xfrm>
            <a:off x="457200" y="3022600"/>
            <a:ext cx="7007400" cy="31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Historically least diverse of STEM disciplines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Gave rise to </a:t>
            </a:r>
            <a:r>
              <a:rPr lang="en" u="sng">
                <a:solidFill>
                  <a:schemeClr val="hlink"/>
                </a:solidFill>
                <a:hlinkClick r:id="rId3"/>
              </a:rPr>
              <a:t>URGE</a:t>
            </a:r>
            <a:r>
              <a:rPr lang="en"/>
              <a:t> (Unlearning Racism in the Geosciences) initiative: national program with hundreds of “pods” &amp; thousands of participants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MEAS had an active URGE pod (22 people)</a:t>
            </a:r>
            <a:endParaRPr/>
          </a:p>
        </p:txBody>
      </p:sp>
      <p:pic>
        <p:nvPicPr>
          <p:cNvPr id="47" name="Google Shape;47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450" y="580875"/>
            <a:ext cx="5531695" cy="1724937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9"/>
          <p:cNvSpPr txBox="1"/>
          <p:nvPr/>
        </p:nvSpPr>
        <p:spPr>
          <a:xfrm>
            <a:off x="5301750" y="996050"/>
            <a:ext cx="304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Nature Geosciences, April 2018</a:t>
            </a:r>
            <a:endParaRPr/>
          </a:p>
        </p:txBody>
      </p:sp>
      <p:pic>
        <p:nvPicPr>
          <p:cNvPr id="49" name="Google Shape;49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400000">
            <a:off x="6453552" y="3947254"/>
            <a:ext cx="3580851" cy="1108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DEI efforts in MEAS overall</a:t>
            </a: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457200" y="2129600"/>
            <a:ext cx="8229600" cy="460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Summer 2019: new department head (Lewis Owen) - strongly committed to DEI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Spring 2020: established departmental diversity and community climate committees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Spring-fall 2021: 4 faculty hires: 3 women, 1 Latinx man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AY 2021-22: search for faculty cluster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emphasized DEI &amp; science supporting historically underserved communities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3 hires (arrive fall &amp; winter): 2 women, 1 non-binary person (all 1st-gen college grads)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457200" y="900113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 efforts pertaining to grad students</a:t>
            </a:r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body" idx="1"/>
          </p:nvPr>
        </p:nvSpPr>
        <p:spPr>
          <a:xfrm>
            <a:off x="324375" y="1819650"/>
            <a:ext cx="8564700" cy="23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Spring 2021: dropped GRE requirement for admissions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AY 2020-21: updated graduate handbook (with students)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Fall 2021: clarified information on grad admissions web page (with students)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Fall 2021: developed grad recruitment </a:t>
            </a:r>
            <a:r>
              <a:rPr lang="en" u="sng">
                <a:solidFill>
                  <a:schemeClr val="hlink"/>
                </a:solidFill>
                <a:hlinkClick r:id="rId3"/>
              </a:rPr>
              <a:t>video</a:t>
            </a:r>
            <a:endParaRPr/>
          </a:p>
        </p:txBody>
      </p:sp>
      <p:pic>
        <p:nvPicPr>
          <p:cNvPr id="62" name="Google Shape;62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2675" y="4264725"/>
            <a:ext cx="4154456" cy="2337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title"/>
          </p:nvPr>
        </p:nvSpPr>
        <p:spPr>
          <a:xfrm>
            <a:off x="457200" y="472073"/>
            <a:ext cx="8229600" cy="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 sense making</a:t>
            </a:r>
            <a:endParaRPr/>
          </a:p>
        </p:txBody>
      </p:sp>
      <p:sp>
        <p:nvSpPr>
          <p:cNvPr id="68" name="Google Shape;68;p12"/>
          <p:cNvSpPr txBox="1">
            <a:spLocks noGrp="1"/>
          </p:cNvSpPr>
          <p:nvPr>
            <p:ph type="body" idx="1"/>
          </p:nvPr>
        </p:nvSpPr>
        <p:spPr>
          <a:xfrm>
            <a:off x="84500" y="1337275"/>
            <a:ext cx="5156100" cy="51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Spring 2021: discussions of results of AGEP surveys of faculty and graduate students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Fall 2021: holistic grad admissions workshop (offered by ETS) - expect more discussion 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recent Eos article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Fall 2021: faculty workshop -  Individual Development Plans for graduate students (Dr. Yvette Huet)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URGE pod; seminars by </a:t>
            </a:r>
            <a:r>
              <a:rPr lang="en" u="sng">
                <a:solidFill>
                  <a:schemeClr val="hlink"/>
                </a:solidFill>
                <a:hlinkClick r:id="rId4"/>
              </a:rPr>
              <a:t>Rupert Nacoste</a:t>
            </a:r>
            <a:r>
              <a:rPr lang="en"/>
              <a:t> &amp; </a:t>
            </a:r>
            <a:r>
              <a:rPr lang="en" u="sng">
                <a:solidFill>
                  <a:schemeClr val="hlink"/>
                </a:solidFill>
                <a:hlinkClick r:id="rId5"/>
              </a:rPr>
              <a:t>Gary Weissman</a:t>
            </a:r>
            <a:r>
              <a:rPr lang="en"/>
              <a:t> </a:t>
            </a:r>
            <a:endParaRPr/>
          </a:p>
        </p:txBody>
      </p:sp>
      <p:pic>
        <p:nvPicPr>
          <p:cNvPr id="69" name="Google Shape;6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75175" y="1820825"/>
            <a:ext cx="3681874" cy="2505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0625" y="4626752"/>
            <a:ext cx="3750979" cy="1957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>
            <a:off x="457200" y="649199"/>
            <a:ext cx="8229600" cy="54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MEAS plan</a:t>
            </a:r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>
            <a:off x="405550" y="1125925"/>
            <a:ext cx="8229600" cy="56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Formal mentor training (e.g. CIMER)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New faculty spinning up research groups =&gt; fertile ground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Include senior grad students and postdocs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Help with mentoring now (strong faculty interest in this!)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Prepare for faculty roles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Wider adoption of IDPs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New faculty not set in ways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Collaboratively develop model(s) best for our discipline(s)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Pre-career learning for PhD students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Collaboration with MEAS Graduate Student Assoc.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How to compete for faculty positions?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Develop and review application materials</a:t>
            </a:r>
            <a:endParaRPr/>
          </a:p>
          <a:p>
            <a:pPr marL="1371600" lvl="2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"/>
              <a:t>“Writers’ workshop” format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title"/>
          </p:nvPr>
        </p:nvSpPr>
        <p:spPr>
          <a:xfrm>
            <a:off x="427675" y="575399"/>
            <a:ext cx="8229600" cy="606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 script (sorry!)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368625" y="1115875"/>
            <a:ext cx="8229600" cy="56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Raleigh rents </a:t>
            </a:r>
            <a:r>
              <a:rPr lang="en" u="sng">
                <a:solidFill>
                  <a:schemeClr val="hlink"/>
                </a:solidFill>
                <a:hlinkClick r:id="rId3"/>
              </a:rPr>
              <a:t>rising 20% annually</a:t>
            </a:r>
            <a:r>
              <a:rPr lang="en"/>
              <a:t> 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Stipends not keeping up (they can’t)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Some students get family help to cover the gap</a:t>
            </a:r>
            <a:endParaRPr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Many cannot - due to historically determined disparities in wealth, many URM graduate students lack family resources to draw upon</a:t>
            </a:r>
            <a:endParaRPr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i="1"/>
              <a:t>Inadequate levels of support (for today’s living costs) threaten the diversity of our graduate programs</a:t>
            </a:r>
            <a:endParaRPr i="1"/>
          </a:p>
          <a:p>
            <a:pPr marL="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i="1"/>
              <a:t>Mentoring, however excellent, cannot mitigate this</a:t>
            </a:r>
            <a:endParaRPr i="1"/>
          </a:p>
          <a:p>
            <a:pPr marL="457200" lvl="0" indent="-381000" algn="l" rtl="0">
              <a:spcBef>
                <a:spcPts val="48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$ response is needed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NC State charges FT graduate students $1,300/term in fees (similar at UNCC &amp; A&amp;T)</a:t>
            </a:r>
            <a:endParaRPr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"/>
              <a:t>Fee opt-outs, need based fee relief, a fee “holiday”?</a:t>
            </a:r>
            <a:endParaRPr/>
          </a:p>
          <a:p>
            <a:pPr marL="457200" lvl="0" indent="0" algn="ctr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n" i="1"/>
              <a:t>Ignoring this problem won’t make it go away</a:t>
            </a:r>
            <a:endParaRPr i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5"/>
          <p:cNvSpPr txBox="1">
            <a:spLocks noGrp="1"/>
          </p:cNvSpPr>
          <p:nvPr>
            <p:ph type="title"/>
          </p:nvPr>
        </p:nvSpPr>
        <p:spPr>
          <a:xfrm>
            <a:off x="501475" y="1424088"/>
            <a:ext cx="8229600" cy="106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for listening!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(Questions welcome)</a:t>
            </a:r>
            <a:endParaRPr/>
          </a:p>
        </p:txBody>
      </p:sp>
      <p:pic>
        <p:nvPicPr>
          <p:cNvPr id="88" name="Google Shape;8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3463" y="2593113"/>
            <a:ext cx="7217081" cy="4060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cstate-ppt-template-horiz-center-logo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F8F8F8"/>
      </a:lt2>
      <a:accent1>
        <a:srgbClr val="CC110A"/>
      </a:accent1>
      <a:accent2>
        <a:srgbClr val="990200"/>
      </a:accent2>
      <a:accent3>
        <a:srgbClr val="BFBFBF"/>
      </a:accent3>
      <a:accent4>
        <a:srgbClr val="808080"/>
      </a:accent4>
      <a:accent5>
        <a:srgbClr val="5F5F5F"/>
      </a:accent5>
      <a:accent6>
        <a:srgbClr val="4D4D4D"/>
      </a:accent6>
      <a:hlink>
        <a:srgbClr val="1F2B5F"/>
      </a:hlink>
      <a:folHlink>
        <a:srgbClr val="77126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539</Words>
  <Application>Microsoft Office PowerPoint</Application>
  <PresentationFormat>On-screen Show (4:3)</PresentationFormat>
  <Paragraphs>61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ncstate-ppt-template-horiz-center-logo</vt:lpstr>
      <vt:lpstr>Department of Marine, Earth, &amp; Atmospheric Sciences (MEAS):  AGEP Plan</vt:lpstr>
      <vt:lpstr>MEAS overview</vt:lpstr>
      <vt:lpstr>Geosciences context</vt:lpstr>
      <vt:lpstr>DEI efforts in MEAS overall</vt:lpstr>
      <vt:lpstr>MEAS efforts pertaining to grad students</vt:lpstr>
      <vt:lpstr>MEAS sense making</vt:lpstr>
      <vt:lpstr>MEAS plan</vt:lpstr>
      <vt:lpstr>Off script (sorry!)</vt:lpstr>
      <vt:lpstr>Thank you for listening! (Questions welcome)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Marine, Earth, &amp; Atmospheric Sciences (MEAS):  AGEP Plan</dc:title>
  <dc:creator>Marcia Gumpertz</dc:creator>
  <cp:lastModifiedBy>Marcia Gumpertz</cp:lastModifiedBy>
  <cp:revision>2</cp:revision>
  <dcterms:modified xsi:type="dcterms:W3CDTF">2022-06-29T17:14:17Z</dcterms:modified>
</cp:coreProperties>
</file>