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2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mosaic\dfs\Users3\okeen\pc\win_data\My%20Documents\Service\AGEP-NC\Figure%20for%20AGEP%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osaic\dfs\Users3\okeen\pc\win_data\My%20Documents\Service\AGEP-NC\Figure%20for%20AGEP%20repor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osaic\dfs\Users3\okeen\pc\win_data\My%20Documents\Service\AGEP-NC\Figure%20for%20AGEP%20repor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Status</a:t>
            </a:r>
          </a:p>
        </c:rich>
      </c:tx>
      <c:layout>
        <c:manualLayout>
          <c:xMode val="edge"/>
          <c:yMode val="edge"/>
          <c:x val="4.71245473877809E-2"/>
          <c:y val="6.341532889784125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8978102189781021"/>
          <c:y val="0.21826039186962096"/>
          <c:w val="0.69590397915589031"/>
          <c:h val="0.7390608150725346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A29-40C2-AE1D-E987454DF21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A29-40C2-AE1D-E987454DF21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Sheet1!$K$2:$K$3</c:f>
              <c:strCache>
                <c:ptCount val="2"/>
                <c:pt idx="0">
                  <c:v>Domestic</c:v>
                </c:pt>
                <c:pt idx="1">
                  <c:v>International</c:v>
                </c:pt>
              </c:strCache>
            </c:strRef>
          </c:cat>
          <c:val>
            <c:numRef>
              <c:f>Sheet1!$L$2:$L$3</c:f>
              <c:numCache>
                <c:formatCode>General</c:formatCode>
                <c:ptCount val="2"/>
                <c:pt idx="0">
                  <c:v>7</c:v>
                </c:pt>
                <c:pt idx="1">
                  <c:v>21</c:v>
                </c:pt>
              </c:numCache>
            </c:numRef>
          </c:val>
          <c:extLst>
            <c:ext xmlns:c16="http://schemas.microsoft.com/office/drawing/2014/chart" uri="{C3380CC4-5D6E-409C-BE32-E72D297353CC}">
              <c16:uniqueId val="{00000004-3A29-40C2-AE1D-E987454DF21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40436038460016621"/>
          <c:y val="4.8592891405815651E-2"/>
          <c:w val="0.57052665862022722"/>
          <c:h val="0.1562510936132983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Race</a:t>
            </a:r>
          </a:p>
        </c:rich>
      </c:tx>
      <c:layout>
        <c:manualLayout>
          <c:xMode val="edge"/>
          <c:yMode val="edge"/>
          <c:x val="2.2458223972003487E-2"/>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2121212121212122"/>
          <c:y val="0.20465305118110239"/>
          <c:w val="0.80103728769441018"/>
          <c:h val="0.75723056102362218"/>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559-4690-95A3-06C48372DDB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559-4690-95A3-06C48372DDB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559-4690-95A3-06C48372DDB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559-4690-95A3-06C48372DDB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Sheet1!$K$6:$K$9</c:f>
              <c:strCache>
                <c:ptCount val="4"/>
                <c:pt idx="0">
                  <c:v>Asian</c:v>
                </c:pt>
                <c:pt idx="1">
                  <c:v>Black</c:v>
                </c:pt>
                <c:pt idx="2">
                  <c:v>South Asian</c:v>
                </c:pt>
                <c:pt idx="3">
                  <c:v>White</c:v>
                </c:pt>
              </c:strCache>
            </c:strRef>
          </c:cat>
          <c:val>
            <c:numRef>
              <c:f>Sheet1!$L$6:$L$9</c:f>
              <c:numCache>
                <c:formatCode>General</c:formatCode>
                <c:ptCount val="4"/>
                <c:pt idx="0">
                  <c:v>3</c:v>
                </c:pt>
                <c:pt idx="1">
                  <c:v>5</c:v>
                </c:pt>
                <c:pt idx="2">
                  <c:v>7</c:v>
                </c:pt>
                <c:pt idx="3">
                  <c:v>13</c:v>
                </c:pt>
              </c:numCache>
            </c:numRef>
          </c:val>
          <c:extLst>
            <c:ext xmlns:c16="http://schemas.microsoft.com/office/drawing/2014/chart" uri="{C3380CC4-5D6E-409C-BE32-E72D297353CC}">
              <c16:uniqueId val="{00000008-6559-4690-95A3-06C48372DDB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24826869224255771"/>
          <c:y val="4.0450460933762589E-2"/>
          <c:w val="0.75173130775744235"/>
          <c:h val="0.127317002041411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Gender</a:t>
            </a:r>
          </a:p>
        </c:rich>
      </c:tx>
      <c:layout>
        <c:manualLayout>
          <c:xMode val="edge"/>
          <c:yMode val="edge"/>
          <c:x val="2.3180446194225726E-2"/>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5120274914089346"/>
          <c:y val="0.19941691112140394"/>
          <c:w val="0.76256622561355092"/>
          <c:h val="0.72518552827955329"/>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60C-4C97-A373-433807DB75C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60C-4C97-A373-433807DB75C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Sheet1!$K$12:$K$13</c:f>
              <c:strCache>
                <c:ptCount val="2"/>
                <c:pt idx="0">
                  <c:v>Male</c:v>
                </c:pt>
                <c:pt idx="1">
                  <c:v>Female</c:v>
                </c:pt>
              </c:strCache>
            </c:strRef>
          </c:cat>
          <c:val>
            <c:numRef>
              <c:f>Sheet1!$L$12:$L$13</c:f>
              <c:numCache>
                <c:formatCode>General</c:formatCode>
                <c:ptCount val="2"/>
                <c:pt idx="0">
                  <c:v>19</c:v>
                </c:pt>
                <c:pt idx="1">
                  <c:v>9</c:v>
                </c:pt>
              </c:numCache>
            </c:numRef>
          </c:val>
          <c:extLst>
            <c:ext xmlns:c16="http://schemas.microsoft.com/office/drawing/2014/chart" uri="{C3380CC4-5D6E-409C-BE32-E72D297353CC}">
              <c16:uniqueId val="{00000004-560C-4C97-A373-433807DB75C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47855470491498353"/>
          <c:y val="4.9210594391563924E-2"/>
          <c:w val="0.50547501149985119"/>
          <c:h val="0.1486943543821728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429292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44821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4574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1868896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0157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3603365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593849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83103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3349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42F70-4F38-456B-B3FB-92FEDA81DA00}"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54102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D42F70-4F38-456B-B3FB-92FEDA81DA00}"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349942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D42F70-4F38-456B-B3FB-92FEDA81DA00}"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159592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D42F70-4F38-456B-B3FB-92FEDA81DA00}"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76392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42F70-4F38-456B-B3FB-92FEDA81DA00}" type="datetimeFigureOut">
              <a:rPr lang="en-US" smtClean="0"/>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42238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D42F70-4F38-456B-B3FB-92FEDA81DA00}"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286823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D42F70-4F38-456B-B3FB-92FEDA81DA00}"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3C243-39DF-4C39-A5E5-2AB979D7A9CF}" type="slidenum">
              <a:rPr lang="en-US" smtClean="0"/>
              <a:t>‹#›</a:t>
            </a:fld>
            <a:endParaRPr lang="en-US"/>
          </a:p>
        </p:txBody>
      </p:sp>
    </p:spTree>
    <p:extLst>
      <p:ext uri="{BB962C8B-B14F-4D97-AF65-F5344CB8AC3E}">
        <p14:creationId xmlns:p14="http://schemas.microsoft.com/office/powerpoint/2010/main" val="381413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D42F70-4F38-456B-B3FB-92FEDA81DA00}" type="datetimeFigureOut">
              <a:rPr lang="en-US" smtClean="0"/>
              <a:t>6/29/2022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53C243-39DF-4C39-A5E5-2AB979D7A9CF}" type="slidenum">
              <a:rPr lang="en-US" smtClean="0"/>
              <a:t>‹#›</a:t>
            </a:fld>
            <a:endParaRPr lang="en-US"/>
          </a:p>
        </p:txBody>
      </p:sp>
    </p:spTree>
    <p:extLst>
      <p:ext uri="{BB962C8B-B14F-4D97-AF65-F5344CB8AC3E}">
        <p14:creationId xmlns:p14="http://schemas.microsoft.com/office/powerpoint/2010/main" val="119059978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4CC9-5316-4742-B2B8-432E2A3AE281}"/>
              </a:ext>
            </a:extLst>
          </p:cNvPr>
          <p:cNvSpPr>
            <a:spLocks noGrp="1"/>
          </p:cNvSpPr>
          <p:nvPr>
            <p:ph type="ctrTitle"/>
          </p:nvPr>
        </p:nvSpPr>
        <p:spPr/>
        <p:txBody>
          <a:bodyPr/>
          <a:lstStyle/>
          <a:p>
            <a:r>
              <a:rPr lang="en-US" dirty="0"/>
              <a:t>Summary of Departmental Plan</a:t>
            </a:r>
          </a:p>
        </p:txBody>
      </p:sp>
      <p:sp>
        <p:nvSpPr>
          <p:cNvPr id="3" name="Subtitle 2">
            <a:extLst>
              <a:ext uri="{FF2B5EF4-FFF2-40B4-BE49-F238E27FC236}">
                <a16:creationId xmlns:a16="http://schemas.microsoft.com/office/drawing/2014/main" id="{3BA32465-FCD0-4AA8-8E42-2D2AB59C8183}"/>
              </a:ext>
            </a:extLst>
          </p:cNvPr>
          <p:cNvSpPr>
            <a:spLocks noGrp="1"/>
          </p:cNvSpPr>
          <p:nvPr>
            <p:ph type="subTitle" idx="1"/>
          </p:nvPr>
        </p:nvSpPr>
        <p:spPr/>
        <p:txBody>
          <a:bodyPr/>
          <a:lstStyle/>
          <a:p>
            <a:r>
              <a:rPr lang="en-US" dirty="0"/>
              <a:t>UNC Charlotte, Civil and Environmental Engineering</a:t>
            </a:r>
          </a:p>
          <a:p>
            <a:r>
              <a:rPr lang="en-US" dirty="0"/>
              <a:t>Olya Keen, Associate Professor and Graduate Program Director</a:t>
            </a:r>
          </a:p>
        </p:txBody>
      </p:sp>
    </p:spTree>
    <p:extLst>
      <p:ext uri="{BB962C8B-B14F-4D97-AF65-F5344CB8AC3E}">
        <p14:creationId xmlns:p14="http://schemas.microsoft.com/office/powerpoint/2010/main" val="225062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Pentagon 7">
            <a:extLst>
              <a:ext uri="{FF2B5EF4-FFF2-40B4-BE49-F238E27FC236}">
                <a16:creationId xmlns:a16="http://schemas.microsoft.com/office/drawing/2014/main" id="{378C48BA-23E6-4A24-8910-78D4FD14AF4C}"/>
              </a:ext>
            </a:extLst>
          </p:cNvPr>
          <p:cNvSpPr/>
          <p:nvPr/>
        </p:nvSpPr>
        <p:spPr>
          <a:xfrm>
            <a:off x="6415439" y="2474752"/>
            <a:ext cx="2256639" cy="2332139"/>
          </a:xfrm>
          <a:prstGeom prst="homePlate">
            <a:avLst>
              <a:gd name="adj" fmla="val 2881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985337-BD14-44D9-835A-CFFD84CF38CF}"/>
              </a:ext>
            </a:extLst>
          </p:cNvPr>
          <p:cNvSpPr>
            <a:spLocks noGrp="1"/>
          </p:cNvSpPr>
          <p:nvPr>
            <p:ph type="title"/>
          </p:nvPr>
        </p:nvSpPr>
        <p:spPr/>
        <p:txBody>
          <a:bodyPr/>
          <a:lstStyle/>
          <a:p>
            <a:r>
              <a:rPr lang="en-US" dirty="0"/>
              <a:t>Broad overview</a:t>
            </a:r>
          </a:p>
        </p:txBody>
      </p:sp>
      <p:sp>
        <p:nvSpPr>
          <p:cNvPr id="7" name="Arrow: Pentagon 6">
            <a:extLst>
              <a:ext uri="{FF2B5EF4-FFF2-40B4-BE49-F238E27FC236}">
                <a16:creationId xmlns:a16="http://schemas.microsoft.com/office/drawing/2014/main" id="{4A016294-4CD1-4DBF-8154-FDC245CEF600}"/>
              </a:ext>
            </a:extLst>
          </p:cNvPr>
          <p:cNvSpPr/>
          <p:nvPr/>
        </p:nvSpPr>
        <p:spPr>
          <a:xfrm>
            <a:off x="4794280" y="2474752"/>
            <a:ext cx="2256639" cy="2332139"/>
          </a:xfrm>
          <a:prstGeom prst="homePlate">
            <a:avLst>
              <a:gd name="adj" fmla="val 2881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Arrow: Pentagon 5">
            <a:extLst>
              <a:ext uri="{FF2B5EF4-FFF2-40B4-BE49-F238E27FC236}">
                <a16:creationId xmlns:a16="http://schemas.microsoft.com/office/drawing/2014/main" id="{19253AD8-385C-4A1B-9D1D-4367AE1FED7D}"/>
              </a:ext>
            </a:extLst>
          </p:cNvPr>
          <p:cNvSpPr/>
          <p:nvPr/>
        </p:nvSpPr>
        <p:spPr>
          <a:xfrm>
            <a:off x="3173121" y="2474753"/>
            <a:ext cx="2256639" cy="2332139"/>
          </a:xfrm>
          <a:prstGeom prst="homePlate">
            <a:avLst>
              <a:gd name="adj" fmla="val 2881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4" name="Arrow: Pentagon 3">
            <a:extLst>
              <a:ext uri="{FF2B5EF4-FFF2-40B4-BE49-F238E27FC236}">
                <a16:creationId xmlns:a16="http://schemas.microsoft.com/office/drawing/2014/main" id="{4A513552-4737-46B2-805A-6147D8C73D4E}"/>
              </a:ext>
            </a:extLst>
          </p:cNvPr>
          <p:cNvSpPr/>
          <p:nvPr/>
        </p:nvSpPr>
        <p:spPr>
          <a:xfrm>
            <a:off x="1551962" y="2474753"/>
            <a:ext cx="2256639" cy="2332139"/>
          </a:xfrm>
          <a:prstGeom prst="homePlate">
            <a:avLst>
              <a:gd name="adj" fmla="val 28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Outreach</a:t>
            </a:r>
          </a:p>
        </p:txBody>
      </p:sp>
      <p:sp>
        <p:nvSpPr>
          <p:cNvPr id="9" name="TextBox 8">
            <a:extLst>
              <a:ext uri="{FF2B5EF4-FFF2-40B4-BE49-F238E27FC236}">
                <a16:creationId xmlns:a16="http://schemas.microsoft.com/office/drawing/2014/main" id="{9B9C9893-2A94-4FCA-A414-407AA607D15F}"/>
              </a:ext>
            </a:extLst>
          </p:cNvPr>
          <p:cNvSpPr txBox="1"/>
          <p:nvPr/>
        </p:nvSpPr>
        <p:spPr>
          <a:xfrm>
            <a:off x="3904033" y="3443216"/>
            <a:ext cx="1430295" cy="400110"/>
          </a:xfrm>
          <a:prstGeom prst="rect">
            <a:avLst/>
          </a:prstGeom>
          <a:noFill/>
        </p:spPr>
        <p:txBody>
          <a:bodyPr wrap="square" rtlCol="0">
            <a:spAutoFit/>
          </a:bodyPr>
          <a:lstStyle/>
          <a:p>
            <a:r>
              <a:rPr lang="en-US" sz="2000" dirty="0"/>
              <a:t>Welcome</a:t>
            </a:r>
          </a:p>
        </p:txBody>
      </p:sp>
      <p:sp>
        <p:nvSpPr>
          <p:cNvPr id="10" name="TextBox 9">
            <a:extLst>
              <a:ext uri="{FF2B5EF4-FFF2-40B4-BE49-F238E27FC236}">
                <a16:creationId xmlns:a16="http://schemas.microsoft.com/office/drawing/2014/main" id="{0ABA39CC-07B2-487E-A777-60F8DEC85B75}"/>
              </a:ext>
            </a:extLst>
          </p:cNvPr>
          <p:cNvSpPr txBox="1"/>
          <p:nvPr/>
        </p:nvSpPr>
        <p:spPr>
          <a:xfrm>
            <a:off x="5525192" y="3286878"/>
            <a:ext cx="1430295" cy="707886"/>
          </a:xfrm>
          <a:prstGeom prst="rect">
            <a:avLst/>
          </a:prstGeom>
          <a:noFill/>
        </p:spPr>
        <p:txBody>
          <a:bodyPr wrap="square" rtlCol="0">
            <a:spAutoFit/>
          </a:bodyPr>
          <a:lstStyle/>
          <a:p>
            <a:r>
              <a:rPr lang="en-US" sz="2000" dirty="0"/>
              <a:t>Ongoing Support</a:t>
            </a:r>
          </a:p>
        </p:txBody>
      </p:sp>
      <p:sp>
        <p:nvSpPr>
          <p:cNvPr id="11" name="TextBox 10">
            <a:extLst>
              <a:ext uri="{FF2B5EF4-FFF2-40B4-BE49-F238E27FC236}">
                <a16:creationId xmlns:a16="http://schemas.microsoft.com/office/drawing/2014/main" id="{A9CB45FA-E37E-4736-91A3-43B3D18A3230}"/>
              </a:ext>
            </a:extLst>
          </p:cNvPr>
          <p:cNvSpPr txBox="1"/>
          <p:nvPr/>
        </p:nvSpPr>
        <p:spPr>
          <a:xfrm>
            <a:off x="7226018" y="3286878"/>
            <a:ext cx="1430295" cy="707886"/>
          </a:xfrm>
          <a:prstGeom prst="rect">
            <a:avLst/>
          </a:prstGeom>
          <a:noFill/>
        </p:spPr>
        <p:txBody>
          <a:bodyPr wrap="square" rtlCol="0">
            <a:spAutoFit/>
          </a:bodyPr>
          <a:lstStyle/>
          <a:p>
            <a:r>
              <a:rPr lang="en-US" sz="2000" dirty="0"/>
              <a:t>Future Success</a:t>
            </a:r>
          </a:p>
        </p:txBody>
      </p:sp>
    </p:spTree>
    <p:extLst>
      <p:ext uri="{BB962C8B-B14F-4D97-AF65-F5344CB8AC3E}">
        <p14:creationId xmlns:p14="http://schemas.microsoft.com/office/powerpoint/2010/main" val="114590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8292-25F0-41B1-B3F2-B4BD3AC2087B}"/>
              </a:ext>
            </a:extLst>
          </p:cNvPr>
          <p:cNvSpPr>
            <a:spLocks noGrp="1"/>
          </p:cNvSpPr>
          <p:nvPr>
            <p:ph type="title"/>
          </p:nvPr>
        </p:nvSpPr>
        <p:spPr/>
        <p:txBody>
          <a:bodyPr/>
          <a:lstStyle/>
          <a:p>
            <a:r>
              <a:rPr lang="en-US" dirty="0"/>
              <a:t>Specific tasks - Outreach</a:t>
            </a:r>
          </a:p>
        </p:txBody>
      </p:sp>
      <p:sp>
        <p:nvSpPr>
          <p:cNvPr id="3" name="Content Placeholder 2">
            <a:extLst>
              <a:ext uri="{FF2B5EF4-FFF2-40B4-BE49-F238E27FC236}">
                <a16:creationId xmlns:a16="http://schemas.microsoft.com/office/drawing/2014/main" id="{6C54BE38-FADB-4B08-B32F-9093D3E44912}"/>
              </a:ext>
            </a:extLst>
          </p:cNvPr>
          <p:cNvSpPr>
            <a:spLocks noGrp="1"/>
          </p:cNvSpPr>
          <p:nvPr>
            <p:ph idx="1"/>
          </p:nvPr>
        </p:nvSpPr>
        <p:spPr/>
        <p:txBody>
          <a:bodyPr/>
          <a:lstStyle/>
          <a:p>
            <a:r>
              <a:rPr lang="en-US" dirty="0"/>
              <a:t>Establishing recruiting relationship with local HBSUs, e.g. Johnson C. Smith College and NC A&amp;T, and institutions serving Native American populations, e.g. UNC Pembroke</a:t>
            </a:r>
          </a:p>
          <a:p>
            <a:pPr lvl="1"/>
            <a:r>
              <a:rPr lang="en-US" dirty="0"/>
              <a:t>Programs have been identified, first round of contact initiated</a:t>
            </a:r>
          </a:p>
        </p:txBody>
      </p:sp>
      <p:graphicFrame>
        <p:nvGraphicFramePr>
          <p:cNvPr id="4" name="Chart 3">
            <a:extLst>
              <a:ext uri="{FF2B5EF4-FFF2-40B4-BE49-F238E27FC236}">
                <a16:creationId xmlns:a16="http://schemas.microsoft.com/office/drawing/2014/main" id="{92059743-9D84-4BFC-90B0-393D00A7285D}"/>
              </a:ext>
            </a:extLst>
          </p:cNvPr>
          <p:cNvGraphicFramePr/>
          <p:nvPr>
            <p:extLst>
              <p:ext uri="{D42A27DB-BD31-4B8C-83A1-F6EECF244321}">
                <p14:modId xmlns:p14="http://schemas.microsoft.com/office/powerpoint/2010/main" val="3270229990"/>
              </p:ext>
            </p:extLst>
          </p:nvPr>
        </p:nvGraphicFramePr>
        <p:xfrm>
          <a:off x="1022523" y="3793706"/>
          <a:ext cx="2431998" cy="2442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E9A79479-4D0D-49B2-BE31-673CA3C715AA}"/>
              </a:ext>
            </a:extLst>
          </p:cNvPr>
          <p:cNvGraphicFramePr/>
          <p:nvPr>
            <p:extLst>
              <p:ext uri="{D42A27DB-BD31-4B8C-83A1-F6EECF244321}">
                <p14:modId xmlns:p14="http://schemas.microsoft.com/office/powerpoint/2010/main" val="3177117615"/>
              </p:ext>
            </p:extLst>
          </p:nvPr>
        </p:nvGraphicFramePr>
        <p:xfrm>
          <a:off x="3633536" y="3793705"/>
          <a:ext cx="2737526" cy="2442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672E7A23-634E-4C14-8005-F3A9250A9325}"/>
              </a:ext>
            </a:extLst>
          </p:cNvPr>
          <p:cNvGraphicFramePr/>
          <p:nvPr>
            <p:extLst>
              <p:ext uri="{D42A27DB-BD31-4B8C-83A1-F6EECF244321}">
                <p14:modId xmlns:p14="http://schemas.microsoft.com/office/powerpoint/2010/main" val="2563431863"/>
              </p:ext>
            </p:extLst>
          </p:nvPr>
        </p:nvGraphicFramePr>
        <p:xfrm>
          <a:off x="6596643" y="3793704"/>
          <a:ext cx="2370893" cy="24546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792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4E2E-ADD7-49B4-BA71-DBD141CECAAC}"/>
              </a:ext>
            </a:extLst>
          </p:cNvPr>
          <p:cNvSpPr>
            <a:spLocks noGrp="1"/>
          </p:cNvSpPr>
          <p:nvPr>
            <p:ph type="title"/>
          </p:nvPr>
        </p:nvSpPr>
        <p:spPr/>
        <p:txBody>
          <a:bodyPr/>
          <a:lstStyle/>
          <a:p>
            <a:r>
              <a:rPr lang="en-US" dirty="0"/>
              <a:t>Specific tasks - Welcome</a:t>
            </a:r>
          </a:p>
        </p:txBody>
      </p:sp>
      <p:sp>
        <p:nvSpPr>
          <p:cNvPr id="3" name="Content Placeholder 2">
            <a:extLst>
              <a:ext uri="{FF2B5EF4-FFF2-40B4-BE49-F238E27FC236}">
                <a16:creationId xmlns:a16="http://schemas.microsoft.com/office/drawing/2014/main" id="{18EBF9AC-DB92-471B-B003-6F06413FEF75}"/>
              </a:ext>
            </a:extLst>
          </p:cNvPr>
          <p:cNvSpPr>
            <a:spLocks noGrp="1"/>
          </p:cNvSpPr>
          <p:nvPr>
            <p:ph idx="1"/>
          </p:nvPr>
        </p:nvSpPr>
        <p:spPr/>
        <p:txBody>
          <a:bodyPr/>
          <a:lstStyle/>
          <a:p>
            <a:r>
              <a:rPr lang="en-US" dirty="0"/>
              <a:t>Creating a welcome package/handbook for incoming students to standardize the expectations for the students and their mentors.  Minimize the fear of asking an “obvious” question.  Give students agency to know when they are ready to graduate.</a:t>
            </a:r>
          </a:p>
          <a:p>
            <a:pPr lvl="1"/>
            <a:r>
              <a:rPr lang="en-US" dirty="0"/>
              <a:t>First draft is in preparation for roll-out in the Fall semester</a:t>
            </a:r>
          </a:p>
          <a:p>
            <a:pPr lvl="1"/>
            <a:r>
              <a:rPr lang="en-US" dirty="0"/>
              <a:t>Includes sections such as “Advisor vs. Mentor. Finding mentors beyond your advisor”, “Paper writing process and benefit” and “Responsibilities of a PhD student, a mentor and an advisor”</a:t>
            </a:r>
          </a:p>
          <a:p>
            <a:r>
              <a:rPr lang="en-US" dirty="0"/>
              <a:t>Peer-mentor matching.</a:t>
            </a:r>
          </a:p>
          <a:p>
            <a:pPr lvl="1"/>
            <a:r>
              <a:rPr lang="en-US" dirty="0"/>
              <a:t>Assigning a senior PhD students as mentors to incoming students</a:t>
            </a:r>
          </a:p>
          <a:p>
            <a:pPr lvl="1"/>
            <a:r>
              <a:rPr lang="en-US" dirty="0"/>
              <a:t>Has been a successful model without a formal structure.  Will be formalized.</a:t>
            </a:r>
          </a:p>
          <a:p>
            <a:endParaRPr lang="en-US" dirty="0"/>
          </a:p>
        </p:txBody>
      </p:sp>
    </p:spTree>
    <p:extLst>
      <p:ext uri="{BB962C8B-B14F-4D97-AF65-F5344CB8AC3E}">
        <p14:creationId xmlns:p14="http://schemas.microsoft.com/office/powerpoint/2010/main" val="129984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90D2D-61F3-4B74-8599-BA6E8CF9C7BF}"/>
              </a:ext>
            </a:extLst>
          </p:cNvPr>
          <p:cNvSpPr>
            <a:spLocks noGrp="1"/>
          </p:cNvSpPr>
          <p:nvPr>
            <p:ph type="title"/>
          </p:nvPr>
        </p:nvSpPr>
        <p:spPr/>
        <p:txBody>
          <a:bodyPr/>
          <a:lstStyle/>
          <a:p>
            <a:r>
              <a:rPr lang="en-US" dirty="0"/>
              <a:t>Specific tasks – Ongoing support</a:t>
            </a:r>
          </a:p>
        </p:txBody>
      </p:sp>
      <p:sp>
        <p:nvSpPr>
          <p:cNvPr id="3" name="Content Placeholder 2">
            <a:extLst>
              <a:ext uri="{FF2B5EF4-FFF2-40B4-BE49-F238E27FC236}">
                <a16:creationId xmlns:a16="http://schemas.microsoft.com/office/drawing/2014/main" id="{7091BC88-E7E5-44DD-86E2-61899DB907C0}"/>
              </a:ext>
            </a:extLst>
          </p:cNvPr>
          <p:cNvSpPr>
            <a:spLocks noGrp="1"/>
          </p:cNvSpPr>
          <p:nvPr>
            <p:ph idx="1"/>
          </p:nvPr>
        </p:nvSpPr>
        <p:spPr>
          <a:xfrm>
            <a:off x="677334" y="1588168"/>
            <a:ext cx="8596668" cy="4660233"/>
          </a:xfrm>
        </p:spPr>
        <p:txBody>
          <a:bodyPr>
            <a:normAutofit lnSpcReduction="10000"/>
          </a:bodyPr>
          <a:lstStyle/>
          <a:p>
            <a:r>
              <a:rPr lang="en-US" dirty="0"/>
              <a:t>Individualized Development Plans</a:t>
            </a:r>
          </a:p>
          <a:p>
            <a:pPr lvl="1"/>
            <a:r>
              <a:rPr lang="en-US" dirty="0"/>
              <a:t>Has been rolled out in Spring 2022</a:t>
            </a:r>
          </a:p>
          <a:p>
            <a:pPr lvl="1"/>
            <a:r>
              <a:rPr lang="en-US" dirty="0"/>
              <a:t>Need to develop an enforcement mechanism</a:t>
            </a:r>
          </a:p>
          <a:p>
            <a:r>
              <a:rPr lang="en-US" dirty="0"/>
              <a:t>Encouraging faculty to participate in mentor training workshops</a:t>
            </a:r>
          </a:p>
          <a:p>
            <a:pPr lvl="1"/>
            <a:r>
              <a:rPr lang="en-US" dirty="0"/>
              <a:t>The department has a fairly good percent of participation: of 16 faculty who advise graduate students as part of their regular job responsibilities, 8 have completed the training (50%)</a:t>
            </a:r>
          </a:p>
          <a:p>
            <a:r>
              <a:rPr lang="en-US" dirty="0"/>
              <a:t>Annual feedback meetings with PhD students</a:t>
            </a:r>
          </a:p>
          <a:p>
            <a:pPr lvl="1"/>
            <a:r>
              <a:rPr lang="en-US" dirty="0"/>
              <a:t>Rolled out in Fall 2021.  Did a survey.  Received some actionable feedback.</a:t>
            </a:r>
          </a:p>
          <a:p>
            <a:r>
              <a:rPr lang="en-US" dirty="0"/>
              <a:t>Activities to build a sense of community</a:t>
            </a:r>
          </a:p>
          <a:p>
            <a:pPr lvl="1"/>
            <a:r>
              <a:rPr lang="en-US" dirty="0"/>
              <a:t>Monthly seminars to discuss graduate life topics with coffee and cookies. Started in Fall 2021.  Topics such as university resources for graduate students, developing your IDP, professional licensure process and a career advice panel with former graduates.</a:t>
            </a:r>
          </a:p>
          <a:p>
            <a:pPr lvl="1"/>
            <a:r>
              <a:rPr lang="en-US" dirty="0"/>
              <a:t>Departmental Research Symposium. Started in the Fall 2019.</a:t>
            </a:r>
          </a:p>
        </p:txBody>
      </p:sp>
    </p:spTree>
    <p:extLst>
      <p:ext uri="{BB962C8B-B14F-4D97-AF65-F5344CB8AC3E}">
        <p14:creationId xmlns:p14="http://schemas.microsoft.com/office/powerpoint/2010/main" val="150370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37D3-F56F-47D8-BAFE-9F1AC8831326}"/>
              </a:ext>
            </a:extLst>
          </p:cNvPr>
          <p:cNvSpPr>
            <a:spLocks noGrp="1"/>
          </p:cNvSpPr>
          <p:nvPr>
            <p:ph type="title"/>
          </p:nvPr>
        </p:nvSpPr>
        <p:spPr/>
        <p:txBody>
          <a:bodyPr/>
          <a:lstStyle/>
          <a:p>
            <a:r>
              <a:rPr lang="en-US" dirty="0"/>
              <a:t>Specific tasks – Setting up for future success</a:t>
            </a:r>
          </a:p>
        </p:txBody>
      </p:sp>
      <p:sp>
        <p:nvSpPr>
          <p:cNvPr id="3" name="Content Placeholder 2">
            <a:extLst>
              <a:ext uri="{FF2B5EF4-FFF2-40B4-BE49-F238E27FC236}">
                <a16:creationId xmlns:a16="http://schemas.microsoft.com/office/drawing/2014/main" id="{566E33A8-6776-488D-8C08-AD2CDDD973EE}"/>
              </a:ext>
            </a:extLst>
          </p:cNvPr>
          <p:cNvSpPr>
            <a:spLocks noGrp="1"/>
          </p:cNvSpPr>
          <p:nvPr>
            <p:ph idx="1"/>
          </p:nvPr>
        </p:nvSpPr>
        <p:spPr/>
        <p:txBody>
          <a:bodyPr/>
          <a:lstStyle/>
          <a:p>
            <a:r>
              <a:rPr lang="en-US" dirty="0"/>
              <a:t>Helping students to build a professional network and to develop new mentoring relationships by surveying students on their mentor preferences (e.g. type of job, age, race, family status, veteran status, etc.).  Drawing from existing contacts to find suitable mentors for interested students.</a:t>
            </a:r>
          </a:p>
          <a:p>
            <a:pPr lvl="1"/>
            <a:r>
              <a:rPr lang="en-US" dirty="0"/>
              <a:t>Still in development</a:t>
            </a:r>
          </a:p>
          <a:p>
            <a:pPr lvl="1"/>
            <a:r>
              <a:rPr lang="en-US" dirty="0"/>
              <a:t>Graduate student handbook lists as one of the expectations for the advisor to assist their PhD students with network building: e.g. cover conference travel and accompany students to conferences.</a:t>
            </a:r>
          </a:p>
        </p:txBody>
      </p:sp>
    </p:spTree>
    <p:extLst>
      <p:ext uri="{BB962C8B-B14F-4D97-AF65-F5344CB8AC3E}">
        <p14:creationId xmlns:p14="http://schemas.microsoft.com/office/powerpoint/2010/main" val="14213585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54</TotalTime>
  <Words>430</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Summary of Departmental Plan</vt:lpstr>
      <vt:lpstr>Broad overview</vt:lpstr>
      <vt:lpstr>Specific tasks - Outreach</vt:lpstr>
      <vt:lpstr>Specific tasks - Welcome</vt:lpstr>
      <vt:lpstr>Specific tasks – Ongoing support</vt:lpstr>
      <vt:lpstr>Specific tasks – Setting up for future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S Keen</dc:creator>
  <cp:lastModifiedBy>Marcia Gumpertz</cp:lastModifiedBy>
  <cp:revision>7</cp:revision>
  <dcterms:created xsi:type="dcterms:W3CDTF">2022-06-28T14:09:03Z</dcterms:created>
  <dcterms:modified xsi:type="dcterms:W3CDTF">2022-06-29T17:20:43Z</dcterms:modified>
</cp:coreProperties>
</file>